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4"/>
    <p:sldMasterId id="2147483662" r:id="rId5"/>
    <p:sldMasterId id="2147483681" r:id="rId6"/>
    <p:sldMasterId id="2147483690" r:id="rId7"/>
    <p:sldMasterId id="2147483698" r:id="rId8"/>
    <p:sldMasterId id="2147483707" r:id="rId9"/>
  </p:sldMasterIdLst>
  <p:notesMasterIdLst>
    <p:notesMasterId r:id="rId22"/>
  </p:notesMasterIdLst>
  <p:handoutMasterIdLst>
    <p:handoutMasterId r:id="rId23"/>
  </p:handoutMasterIdLst>
  <p:sldIdLst>
    <p:sldId id="256" r:id="rId10"/>
    <p:sldId id="258" r:id="rId11"/>
    <p:sldId id="259" r:id="rId12"/>
    <p:sldId id="1126" r:id="rId13"/>
    <p:sldId id="267" r:id="rId14"/>
    <p:sldId id="1128" r:id="rId15"/>
    <p:sldId id="1132" r:id="rId16"/>
    <p:sldId id="271" r:id="rId17"/>
    <p:sldId id="272" r:id="rId18"/>
    <p:sldId id="276" r:id="rId19"/>
    <p:sldId id="275" r:id="rId20"/>
    <p:sldId id="795" r:id="rId21"/>
  </p:sldIdLst>
  <p:sldSz cx="9144000" cy="6858000" type="screen4x3"/>
  <p:notesSz cx="6797675" cy="9926638"/>
  <p:defaultTextStyle>
    <a:defPPr>
      <a:defRPr lang="de-DE"/>
    </a:defPPr>
    <a:lvl1pPr marL="0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7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5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9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62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6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9" algn="l" defTabSz="4571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orient="horz" pos="300">
          <p15:clr>
            <a:srgbClr val="A4A3A4"/>
          </p15:clr>
        </p15:guide>
        <p15:guide id="3" orient="horz" pos="1162">
          <p15:clr>
            <a:srgbClr val="A4A3A4"/>
          </p15:clr>
        </p15:guide>
        <p15:guide id="4" orient="horz" pos="1480">
          <p15:clr>
            <a:srgbClr val="A4A3A4"/>
          </p15:clr>
        </p15:guide>
        <p15:guide id="5" orient="horz" pos="73" userDrawn="1">
          <p15:clr>
            <a:srgbClr val="A4A3A4"/>
          </p15:clr>
        </p15:guide>
        <p15:guide id="6" orient="horz" pos="4319">
          <p15:clr>
            <a:srgbClr val="A4A3A4"/>
          </p15:clr>
        </p15:guide>
        <p15:guide id="7" orient="horz" pos="2840" userDrawn="1">
          <p15:clr>
            <a:srgbClr val="A4A3A4"/>
          </p15:clr>
        </p15:guide>
        <p15:guide id="8" orient="horz" pos="981">
          <p15:clr>
            <a:srgbClr val="A4A3A4"/>
          </p15:clr>
        </p15:guide>
        <p15:guide id="9" orient="horz" pos="754">
          <p15:clr>
            <a:srgbClr val="A4A3A4"/>
          </p15:clr>
        </p15:guide>
        <p15:guide id="10" orient="horz" pos="1253">
          <p15:clr>
            <a:srgbClr val="A4A3A4"/>
          </p15:clr>
        </p15:guide>
        <p15:guide id="11" pos="5738">
          <p15:clr>
            <a:srgbClr val="A4A3A4"/>
          </p15:clr>
        </p15:guide>
        <p15:guide id="12" pos="68" userDrawn="1">
          <p15:clr>
            <a:srgbClr val="A4A3A4"/>
          </p15:clr>
        </p15:guide>
        <p15:guide id="13" orient="horz" pos="1117">
          <p15:clr>
            <a:srgbClr val="A4A3A4"/>
          </p15:clr>
        </p15:guide>
        <p15:guide id="14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0E2C"/>
    <a:srgbClr val="69112C"/>
    <a:srgbClr val="960000"/>
    <a:srgbClr val="E6E6E6"/>
    <a:srgbClr val="DDDDDD"/>
    <a:srgbClr val="BFBFBF"/>
    <a:srgbClr val="65172D"/>
    <a:srgbClr val="2A3535"/>
    <a:srgbClr val="5D0845"/>
    <a:srgbClr val="458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20" autoAdjust="0"/>
    <p:restoredTop sz="89659" autoAdjust="0"/>
  </p:normalViewPr>
  <p:slideViewPr>
    <p:cSldViewPr snapToObjects="1" showGuides="1">
      <p:cViewPr varScale="1">
        <p:scale>
          <a:sx n="103" d="100"/>
          <a:sy n="103" d="100"/>
        </p:scale>
        <p:origin x="1452" y="96"/>
      </p:cViewPr>
      <p:guideLst>
        <p:guide orient="horz" pos="3838"/>
        <p:guide orient="horz" pos="300"/>
        <p:guide orient="horz" pos="1162"/>
        <p:guide orient="horz" pos="1480"/>
        <p:guide orient="horz" pos="73"/>
        <p:guide orient="horz" pos="4319"/>
        <p:guide orient="horz" pos="2840"/>
        <p:guide orient="horz" pos="981"/>
        <p:guide orient="horz" pos="754"/>
        <p:guide orient="horz" pos="1253"/>
        <p:guide pos="5738"/>
        <p:guide pos="68"/>
        <p:guide orient="horz" pos="1117"/>
        <p:guide pos="5511"/>
      </p:guideLst>
    </p:cSldViewPr>
  </p:slideViewPr>
  <p:outlineViewPr>
    <p:cViewPr>
      <p:scale>
        <a:sx n="33" d="100"/>
        <a:sy n="33" d="100"/>
      </p:scale>
      <p:origin x="0" y="-117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3936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5040C93B-C9F8-B841-BF32-39B5C17658E7}" type="datetime1">
              <a:rPr lang="de-DE" smtClean="0"/>
              <a:pPr/>
              <a:t>23.04.2026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87550311-EEE6-2C43-B2BF-0FBE8038973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29078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6A231A-C6C4-A04B-8B40-F59F533EFEBF}" type="datetime1">
              <a:rPr lang="de-DE" smtClean="0"/>
              <a:pPr/>
              <a:t>23.04.2026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5DA1C917-CDF3-FB44-B8A1-844E15D8E87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17721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1C917-CDF3-FB44-B8A1-844E15D8E87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187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1C917-CDF3-FB44-B8A1-844E15D8E876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633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1C917-CDF3-FB44-B8A1-844E15D8E876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4825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1C917-CDF3-FB44-B8A1-844E15D8E876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3201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1C917-CDF3-FB44-B8A1-844E15D8E876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95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A1C917-CDF3-FB44-B8A1-844E15D8E876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143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7086600" cy="1730623"/>
          </a:xfrm>
        </p:spPr>
        <p:txBody>
          <a:bodyPr/>
          <a:lstStyle>
            <a:lvl1pPr>
              <a:defRPr>
                <a:solidFill>
                  <a:srgbClr val="690E2C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7916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FDD483-4D21-415C-AD48-06DEB02C639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48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1912" y="2130425"/>
            <a:ext cx="7126287" cy="1470025"/>
          </a:xfrm>
        </p:spPr>
        <p:txBody>
          <a:bodyPr/>
          <a:lstStyle>
            <a:lvl1pPr>
              <a:defRPr>
                <a:solidFill>
                  <a:srgbClr val="690E2C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4B22FB-7C45-435F-B513-7B0E8878DD26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913" y="6356350"/>
            <a:ext cx="4687887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6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913" y="476671"/>
            <a:ext cx="6336432" cy="1223541"/>
          </a:xfrm>
        </p:spPr>
        <p:txBody>
          <a:bodyPr anchor="b"/>
          <a:lstStyle>
            <a:lvl1pPr>
              <a:defRPr>
                <a:solidFill>
                  <a:srgbClr val="690E2C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SzPct val="170000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4B22FB-7C45-435F-B513-7B0E8878DD26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913" y="6356350"/>
            <a:ext cx="4687887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70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913" y="476249"/>
            <a:ext cx="6264424" cy="1223963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0" y="2060847"/>
            <a:ext cx="4497388" cy="406531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76825" y="1988840"/>
            <a:ext cx="3609975" cy="41373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22FB-7C45-435F-B513-7B0E8878DD26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913" y="6356350"/>
            <a:ext cx="4687887" cy="365125"/>
          </a:xfrm>
        </p:spPr>
        <p:txBody>
          <a:bodyPr/>
          <a:lstStyle/>
          <a:p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392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913" y="476249"/>
            <a:ext cx="6264424" cy="1223963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331913" y="4076699"/>
            <a:ext cx="7354887" cy="20494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22FB-7C45-435F-B513-7B0E8878DD26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913" y="6356350"/>
            <a:ext cx="4687887" cy="365125"/>
          </a:xfrm>
        </p:spPr>
        <p:txBody>
          <a:bodyPr/>
          <a:lstStyle/>
          <a:p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1" y="1988839"/>
            <a:ext cx="3563888" cy="18005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8" name="Inhaltsplatzhalter 5"/>
          <p:cNvSpPr>
            <a:spLocks noGrp="1"/>
          </p:cNvSpPr>
          <p:nvPr>
            <p:ph sz="quarter" idx="14" hasCustomPrompt="1"/>
          </p:nvPr>
        </p:nvSpPr>
        <p:spPr>
          <a:xfrm>
            <a:off x="3563889" y="1988839"/>
            <a:ext cx="3240359" cy="18005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15" hasCustomPrompt="1"/>
          </p:nvPr>
        </p:nvSpPr>
        <p:spPr>
          <a:xfrm>
            <a:off x="6804248" y="1988839"/>
            <a:ext cx="2339752" cy="18005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4265211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913" y="476249"/>
            <a:ext cx="6336432" cy="1223963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2699793" y="3643313"/>
            <a:ext cx="4320480" cy="14414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22FB-7C45-435F-B513-7B0E8878DD26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913" y="6356350"/>
            <a:ext cx="4687887" cy="365125"/>
          </a:xfrm>
        </p:spPr>
        <p:txBody>
          <a:bodyPr/>
          <a:lstStyle/>
          <a:p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0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913" y="476249"/>
            <a:ext cx="6408440" cy="1223963"/>
          </a:xfrm>
        </p:spPr>
        <p:txBody>
          <a:bodyPr anchor="b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22FB-7C45-435F-B513-7B0E8878DD26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31913" y="6356350"/>
            <a:ext cx="4687887" cy="365125"/>
          </a:xfrm>
        </p:spPr>
        <p:txBody>
          <a:bodyPr/>
          <a:lstStyle/>
          <a:p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48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22FB-7C45-435F-B513-7B0E8878DD26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331913" y="6356350"/>
            <a:ext cx="4687887" cy="365125"/>
          </a:xfrm>
        </p:spPr>
        <p:txBody>
          <a:bodyPr/>
          <a:lstStyle/>
          <a:p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47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1912" y="2130425"/>
            <a:ext cx="7126287" cy="1470025"/>
          </a:xfrm>
        </p:spPr>
        <p:txBody>
          <a:bodyPr/>
          <a:lstStyle>
            <a:lvl1pPr>
              <a:defRPr>
                <a:solidFill>
                  <a:srgbClr val="690E2C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4B22FB-7C45-435F-B513-7B0E8878DD26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913" y="6356350"/>
            <a:ext cx="4687887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09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913" y="476671"/>
            <a:ext cx="6336432" cy="1223541"/>
          </a:xfrm>
        </p:spPr>
        <p:txBody>
          <a:bodyPr anchor="b"/>
          <a:lstStyle>
            <a:lvl1pPr>
              <a:defRPr>
                <a:solidFill>
                  <a:srgbClr val="690E2C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SzPct val="170000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4B22FB-7C45-435F-B513-7B0E8878DD26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913" y="6356350"/>
            <a:ext cx="4687887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0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913" y="476249"/>
            <a:ext cx="6264424" cy="1223963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0" y="2060847"/>
            <a:ext cx="4497388" cy="406531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76825" y="1988840"/>
            <a:ext cx="3609975" cy="41373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22FB-7C45-435F-B513-7B0E8878DD26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913" y="6356350"/>
            <a:ext cx="4687887" cy="365125"/>
          </a:xfrm>
        </p:spPr>
        <p:txBody>
          <a:bodyPr/>
          <a:lstStyle/>
          <a:p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5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42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913" y="476249"/>
            <a:ext cx="6264424" cy="1223963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331913" y="4076699"/>
            <a:ext cx="7354887" cy="20494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22FB-7C45-435F-B513-7B0E8878DD26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913" y="6356350"/>
            <a:ext cx="4687887" cy="365125"/>
          </a:xfrm>
        </p:spPr>
        <p:txBody>
          <a:bodyPr/>
          <a:lstStyle/>
          <a:p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1" y="1988839"/>
            <a:ext cx="3563888" cy="18005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8" name="Inhaltsplatzhalter 5"/>
          <p:cNvSpPr>
            <a:spLocks noGrp="1"/>
          </p:cNvSpPr>
          <p:nvPr>
            <p:ph sz="quarter" idx="14" hasCustomPrompt="1"/>
          </p:nvPr>
        </p:nvSpPr>
        <p:spPr>
          <a:xfrm>
            <a:off x="3563889" y="1988839"/>
            <a:ext cx="3240359" cy="18005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15" hasCustomPrompt="1"/>
          </p:nvPr>
        </p:nvSpPr>
        <p:spPr>
          <a:xfrm>
            <a:off x="6804248" y="1988839"/>
            <a:ext cx="2339752" cy="18005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525974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913" y="476249"/>
            <a:ext cx="6336432" cy="1223963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2699793" y="3643313"/>
            <a:ext cx="4320480" cy="14414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22FB-7C45-435F-B513-7B0E8878DD26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913" y="6356350"/>
            <a:ext cx="4687887" cy="365125"/>
          </a:xfrm>
        </p:spPr>
        <p:txBody>
          <a:bodyPr/>
          <a:lstStyle/>
          <a:p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80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913" y="476249"/>
            <a:ext cx="6408440" cy="1223963"/>
          </a:xfrm>
        </p:spPr>
        <p:txBody>
          <a:bodyPr anchor="b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22FB-7C45-435F-B513-7B0E8878DD26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31913" y="6356350"/>
            <a:ext cx="4687887" cy="365125"/>
          </a:xfrm>
        </p:spPr>
        <p:txBody>
          <a:bodyPr/>
          <a:lstStyle/>
          <a:p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40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22FB-7C45-435F-B513-7B0E8878DD26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331913" y="6356350"/>
            <a:ext cx="4687887" cy="365125"/>
          </a:xfrm>
        </p:spPr>
        <p:txBody>
          <a:bodyPr/>
          <a:lstStyle/>
          <a:p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366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1912" y="2130425"/>
            <a:ext cx="7126287" cy="1470025"/>
          </a:xfrm>
        </p:spPr>
        <p:txBody>
          <a:bodyPr/>
          <a:lstStyle>
            <a:lvl1pPr>
              <a:defRPr>
                <a:solidFill>
                  <a:srgbClr val="690E2C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4B22FB-7C45-435F-B513-7B0E8878DD26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913" y="6356350"/>
            <a:ext cx="4687887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45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913" y="476671"/>
            <a:ext cx="6336432" cy="1223541"/>
          </a:xfrm>
        </p:spPr>
        <p:txBody>
          <a:bodyPr anchor="b"/>
          <a:lstStyle>
            <a:lvl1pPr>
              <a:defRPr>
                <a:solidFill>
                  <a:srgbClr val="690E2C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SzPct val="170000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4B22FB-7C45-435F-B513-7B0E8878DD26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913" y="6356350"/>
            <a:ext cx="4687887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7546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913" y="476249"/>
            <a:ext cx="6264424" cy="1223963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0" y="2060847"/>
            <a:ext cx="4497388" cy="406531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76825" y="1988840"/>
            <a:ext cx="3609975" cy="41373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22FB-7C45-435F-B513-7B0E8878DD26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913" y="6356350"/>
            <a:ext cx="4687887" cy="365125"/>
          </a:xfrm>
        </p:spPr>
        <p:txBody>
          <a:bodyPr/>
          <a:lstStyle/>
          <a:p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4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913" y="476249"/>
            <a:ext cx="6264424" cy="1223963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331913" y="4076699"/>
            <a:ext cx="7354887" cy="20494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22FB-7C45-435F-B513-7B0E8878DD26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913" y="6356350"/>
            <a:ext cx="4687887" cy="365125"/>
          </a:xfrm>
        </p:spPr>
        <p:txBody>
          <a:bodyPr/>
          <a:lstStyle/>
          <a:p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1" y="1988839"/>
            <a:ext cx="3563888" cy="18005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8" name="Inhaltsplatzhalter 5"/>
          <p:cNvSpPr>
            <a:spLocks noGrp="1"/>
          </p:cNvSpPr>
          <p:nvPr>
            <p:ph sz="quarter" idx="14" hasCustomPrompt="1"/>
          </p:nvPr>
        </p:nvSpPr>
        <p:spPr>
          <a:xfrm>
            <a:off x="3563889" y="1988839"/>
            <a:ext cx="3240359" cy="18005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15" hasCustomPrompt="1"/>
          </p:nvPr>
        </p:nvSpPr>
        <p:spPr>
          <a:xfrm>
            <a:off x="6804248" y="1988839"/>
            <a:ext cx="2339752" cy="18005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308052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913" y="476249"/>
            <a:ext cx="6336432" cy="1223963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2699793" y="3643313"/>
            <a:ext cx="4320480" cy="14414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22FB-7C45-435F-B513-7B0E8878DD26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913" y="6356350"/>
            <a:ext cx="4687887" cy="365125"/>
          </a:xfrm>
        </p:spPr>
        <p:txBody>
          <a:bodyPr/>
          <a:lstStyle/>
          <a:p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135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913" y="476249"/>
            <a:ext cx="6408440" cy="1223963"/>
          </a:xfrm>
        </p:spPr>
        <p:txBody>
          <a:bodyPr anchor="b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22FB-7C45-435F-B513-7B0E8878DD26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31913" y="6356350"/>
            <a:ext cx="4687887" cy="365125"/>
          </a:xfrm>
        </p:spPr>
        <p:txBody>
          <a:bodyPr/>
          <a:lstStyle/>
          <a:p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08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1912" y="2130425"/>
            <a:ext cx="7126287" cy="1470025"/>
          </a:xfrm>
        </p:spPr>
        <p:txBody>
          <a:bodyPr/>
          <a:lstStyle>
            <a:lvl1pPr>
              <a:defRPr>
                <a:solidFill>
                  <a:srgbClr val="690E2C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4B22FB-7C45-435F-B513-7B0E8878DD2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913" y="6356350"/>
            <a:ext cx="4687887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9473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22FB-7C45-435F-B513-7B0E8878DD26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331913" y="6356350"/>
            <a:ext cx="4687887" cy="365125"/>
          </a:xfrm>
        </p:spPr>
        <p:txBody>
          <a:bodyPr/>
          <a:lstStyle/>
          <a:p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435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1912" y="2130425"/>
            <a:ext cx="7126287" cy="1470025"/>
          </a:xfrm>
        </p:spPr>
        <p:txBody>
          <a:bodyPr/>
          <a:lstStyle>
            <a:lvl1pPr>
              <a:defRPr>
                <a:solidFill>
                  <a:srgbClr val="690E2C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4B22FB-7C45-435F-B513-7B0E8878DD26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913" y="6356350"/>
            <a:ext cx="4687887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03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913" y="476671"/>
            <a:ext cx="6336432" cy="1223541"/>
          </a:xfrm>
        </p:spPr>
        <p:txBody>
          <a:bodyPr anchor="b"/>
          <a:lstStyle>
            <a:lvl1pPr>
              <a:defRPr>
                <a:solidFill>
                  <a:srgbClr val="690E2C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SzPct val="170000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4B22FB-7C45-435F-B513-7B0E8878DD26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913" y="6356350"/>
            <a:ext cx="4687887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03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913" y="476249"/>
            <a:ext cx="6264424" cy="1223963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0" y="2060847"/>
            <a:ext cx="4497388" cy="406531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76825" y="1988840"/>
            <a:ext cx="3609975" cy="41373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22FB-7C45-435F-B513-7B0E8878DD26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913" y="6356350"/>
            <a:ext cx="4687887" cy="365125"/>
          </a:xfrm>
        </p:spPr>
        <p:txBody>
          <a:bodyPr/>
          <a:lstStyle/>
          <a:p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939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913" y="476249"/>
            <a:ext cx="6264424" cy="1223963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331913" y="4076699"/>
            <a:ext cx="7354887" cy="20494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22FB-7C45-435F-B513-7B0E8878DD26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913" y="6356350"/>
            <a:ext cx="4687887" cy="365125"/>
          </a:xfrm>
        </p:spPr>
        <p:txBody>
          <a:bodyPr/>
          <a:lstStyle/>
          <a:p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1" y="1988839"/>
            <a:ext cx="3563888" cy="18005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8" name="Inhaltsplatzhalter 5"/>
          <p:cNvSpPr>
            <a:spLocks noGrp="1"/>
          </p:cNvSpPr>
          <p:nvPr>
            <p:ph sz="quarter" idx="14" hasCustomPrompt="1"/>
          </p:nvPr>
        </p:nvSpPr>
        <p:spPr>
          <a:xfrm>
            <a:off x="3563889" y="1988839"/>
            <a:ext cx="3240359" cy="18005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15" hasCustomPrompt="1"/>
          </p:nvPr>
        </p:nvSpPr>
        <p:spPr>
          <a:xfrm>
            <a:off x="6804248" y="1988839"/>
            <a:ext cx="2339752" cy="18005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1779375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913" y="476249"/>
            <a:ext cx="6336432" cy="1223963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2699793" y="3643313"/>
            <a:ext cx="4320480" cy="14414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22FB-7C45-435F-B513-7B0E8878DD26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913" y="6356350"/>
            <a:ext cx="4687887" cy="365125"/>
          </a:xfrm>
        </p:spPr>
        <p:txBody>
          <a:bodyPr/>
          <a:lstStyle/>
          <a:p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95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913" y="476249"/>
            <a:ext cx="6408440" cy="1223963"/>
          </a:xfrm>
        </p:spPr>
        <p:txBody>
          <a:bodyPr anchor="b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22FB-7C45-435F-B513-7B0E8878DD26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31913" y="6356350"/>
            <a:ext cx="4687887" cy="365125"/>
          </a:xfrm>
        </p:spPr>
        <p:txBody>
          <a:bodyPr/>
          <a:lstStyle/>
          <a:p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72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22FB-7C45-435F-B513-7B0E8878DD26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331913" y="6356350"/>
            <a:ext cx="4687887" cy="365125"/>
          </a:xfrm>
        </p:spPr>
        <p:txBody>
          <a:bodyPr/>
          <a:lstStyle/>
          <a:p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913" y="476671"/>
            <a:ext cx="6336432" cy="1223541"/>
          </a:xfrm>
        </p:spPr>
        <p:txBody>
          <a:bodyPr anchor="b"/>
          <a:lstStyle>
            <a:lvl1pPr>
              <a:defRPr>
                <a:solidFill>
                  <a:srgbClr val="690E2C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SzPct val="170000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4B22FB-7C45-435F-B513-7B0E8878DD2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331913" y="6356350"/>
            <a:ext cx="4687887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344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913" y="476249"/>
            <a:ext cx="6264424" cy="1223963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0" y="2060847"/>
            <a:ext cx="4497388" cy="406531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76825" y="1988840"/>
            <a:ext cx="3609975" cy="41373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22FB-7C45-435F-B513-7B0E8878DD26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913" y="6356350"/>
            <a:ext cx="4687887" cy="36512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434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913" y="476249"/>
            <a:ext cx="6264424" cy="1223963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331913" y="4076699"/>
            <a:ext cx="7354887" cy="20494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22FB-7C45-435F-B513-7B0E8878DD26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913" y="6356350"/>
            <a:ext cx="4687887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Inhaltsplatzhalter 5"/>
          <p:cNvSpPr>
            <a:spLocks noGrp="1"/>
          </p:cNvSpPr>
          <p:nvPr>
            <p:ph sz="quarter" idx="13" hasCustomPrompt="1"/>
          </p:nvPr>
        </p:nvSpPr>
        <p:spPr>
          <a:xfrm>
            <a:off x="1" y="1988839"/>
            <a:ext cx="3563888" cy="18005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8" name="Inhaltsplatzhalter 5"/>
          <p:cNvSpPr>
            <a:spLocks noGrp="1"/>
          </p:cNvSpPr>
          <p:nvPr>
            <p:ph sz="quarter" idx="14" hasCustomPrompt="1"/>
          </p:nvPr>
        </p:nvSpPr>
        <p:spPr>
          <a:xfrm>
            <a:off x="3563889" y="1988839"/>
            <a:ext cx="3240359" cy="18005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15" hasCustomPrompt="1"/>
          </p:nvPr>
        </p:nvSpPr>
        <p:spPr>
          <a:xfrm>
            <a:off x="6804248" y="1988839"/>
            <a:ext cx="2339752" cy="180052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0386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913" y="476249"/>
            <a:ext cx="6336432" cy="1223963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2699793" y="3643313"/>
            <a:ext cx="4320480" cy="14414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22FB-7C45-435F-B513-7B0E8878DD26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31913" y="6356350"/>
            <a:ext cx="4687887" cy="36512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232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913" y="476249"/>
            <a:ext cx="6408440" cy="1223963"/>
          </a:xfrm>
        </p:spPr>
        <p:txBody>
          <a:bodyPr anchor="b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22FB-7C45-435F-B513-7B0E8878DD26}" type="slidenum">
              <a:rPr lang="de-DE" smtClean="0"/>
              <a:t>‹#›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31913" y="6356350"/>
            <a:ext cx="4687887" cy="36512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9441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22FB-7C45-435F-B513-7B0E8878DD26}" type="slidenum">
              <a:rPr lang="de-DE" smtClean="0"/>
              <a:t>‹#›</a:t>
            </a:fld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331913" y="6356350"/>
            <a:ext cx="4687887" cy="36512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7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331912" y="1844674"/>
            <a:ext cx="7354887" cy="20163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20800" y="6356350"/>
            <a:ext cx="469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  <a:latin typeface="OfficinaSansBookITC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483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OfficinaSansBookITC" pitchFamily="34" charset="0"/>
              </a:defRPr>
            </a:lvl1pPr>
          </a:lstStyle>
          <a:p>
            <a:fld id="{F1FDD483-4D21-415C-AD48-06DEB02C6391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Bild 6" descr="Logo-EGZ-Kasten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49584" y="5362590"/>
            <a:ext cx="1428750" cy="1516575"/>
          </a:xfrm>
          <a:prstGeom prst="rect">
            <a:avLst/>
          </a:prstGeom>
        </p:spPr>
      </p:pic>
      <p:pic>
        <p:nvPicPr>
          <p:cNvPr id="10" name="Bild 9" descr="Pfeil.png"/>
          <p:cNvPicPr>
            <a:picLocks noChangeAspect="1"/>
          </p:cNvPicPr>
          <p:nvPr userDrawn="1"/>
        </p:nvPicPr>
        <p:blipFill>
          <a:blip r:embed="rId5"/>
          <a:srcRect r="19028"/>
          <a:stretch>
            <a:fillRect/>
          </a:stretch>
        </p:blipFill>
        <p:spPr>
          <a:xfrm>
            <a:off x="1320800" y="4076700"/>
            <a:ext cx="7404100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0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15" r:id="rId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690E2C"/>
          </a:solidFill>
          <a:latin typeface="Guardi LT Roman" panose="02000503080000020003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OfficinaSansBookITC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OfficinaSansBookITC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OfficinaSansBookITC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OfficinaSansBookITC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OfficinaSansBookIT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331913" y="476251"/>
            <a:ext cx="6294570" cy="1223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31912" y="1988840"/>
            <a:ext cx="7354888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31913" y="6356350"/>
            <a:ext cx="4687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fficinaSansBookITC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483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fficinaSansBookITC" pitchFamily="34" charset="0"/>
              </a:defRPr>
            </a:lvl1pPr>
          </a:lstStyle>
          <a:p>
            <a:fld id="{6D4B22FB-7C45-435F-B513-7B0E8878DD26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8" name="Bild 9" descr="Pfeil.png"/>
          <p:cNvPicPr>
            <a:picLocks noChangeAspect="1"/>
          </p:cNvPicPr>
          <p:nvPr userDrawn="1"/>
        </p:nvPicPr>
        <p:blipFill>
          <a:blip r:embed="rId9"/>
          <a:srcRect r="19028"/>
          <a:stretch>
            <a:fillRect/>
          </a:stretch>
        </p:blipFill>
        <p:spPr>
          <a:xfrm>
            <a:off x="1358900" y="1828800"/>
            <a:ext cx="7404100" cy="109728"/>
          </a:xfrm>
          <a:prstGeom prst="rect">
            <a:avLst/>
          </a:prstGeom>
        </p:spPr>
      </p:pic>
      <p:pic>
        <p:nvPicPr>
          <p:cNvPr id="9" name="Bild 6" descr="Logo-EGZ-Head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626482" y="0"/>
            <a:ext cx="1517518" cy="1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3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7" r:id="rId3"/>
    <p:sldLayoutId id="2147483672" r:id="rId4"/>
    <p:sldLayoutId id="2147483673" r:id="rId5"/>
    <p:sldLayoutId id="2147483668" r:id="rId6"/>
    <p:sldLayoutId id="2147483669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rgbClr val="690E2C"/>
          </a:solidFill>
          <a:latin typeface="Guardi LT Roman" panose="02000503080000020003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170000"/>
        <a:buFont typeface="OfficinaSansBookITC" pitchFamily="34" charset="0"/>
        <a:buChar char="›"/>
        <a:defRPr sz="1600" kern="1200">
          <a:solidFill>
            <a:schemeClr val="tx1">
              <a:lumMod val="50000"/>
              <a:lumOff val="50000"/>
            </a:schemeClr>
          </a:solidFill>
          <a:latin typeface="OfficinaSansBookIT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OfficinaSansBookITC" pitchFamily="34" charset="0"/>
        <a:buChar char="›"/>
        <a:defRPr sz="1600" kern="1200">
          <a:solidFill>
            <a:schemeClr val="tx1">
              <a:lumMod val="50000"/>
              <a:lumOff val="50000"/>
            </a:schemeClr>
          </a:solidFill>
          <a:latin typeface="OfficinaSansBookIT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OfficinaSansBookITC" pitchFamily="34" charset="0"/>
        <a:buChar char="›"/>
        <a:defRPr sz="1600" kern="1200">
          <a:solidFill>
            <a:schemeClr val="tx1">
              <a:lumMod val="50000"/>
              <a:lumOff val="50000"/>
            </a:schemeClr>
          </a:solidFill>
          <a:latin typeface="OfficinaSansBookIT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OfficinaSansBookIT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OfficinaSansBookIT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331913" y="476251"/>
            <a:ext cx="6294570" cy="1223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31912" y="1988840"/>
            <a:ext cx="7354888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31913" y="6356350"/>
            <a:ext cx="4687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fficinaSansBookITC" pitchFamily="34" charset="0"/>
              </a:defRPr>
            </a:lvl1pPr>
          </a:lstStyle>
          <a:p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483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fficinaSansBookITC" pitchFamily="34" charset="0"/>
              </a:defRPr>
            </a:lvl1pPr>
          </a:lstStyle>
          <a:p>
            <a:fld id="{6D4B22FB-7C45-435F-B513-7B0E8878DD26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8" name="Bild 9" descr="Pfeil.png"/>
          <p:cNvPicPr>
            <a:picLocks noChangeAspect="1"/>
          </p:cNvPicPr>
          <p:nvPr/>
        </p:nvPicPr>
        <p:blipFill>
          <a:blip r:embed="rId9"/>
          <a:srcRect r="19028"/>
          <a:stretch>
            <a:fillRect/>
          </a:stretch>
        </p:blipFill>
        <p:spPr>
          <a:xfrm>
            <a:off x="1358900" y="1828800"/>
            <a:ext cx="7404100" cy="109728"/>
          </a:xfrm>
          <a:prstGeom prst="rect">
            <a:avLst/>
          </a:prstGeom>
        </p:spPr>
      </p:pic>
      <p:pic>
        <p:nvPicPr>
          <p:cNvPr id="9" name="Bild 6" descr="Logo-EGZ-He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6482" y="0"/>
            <a:ext cx="1517518" cy="1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rgbClr val="690E2C"/>
          </a:solidFill>
          <a:latin typeface="Guardi LT Roman" panose="02000503080000020003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170000"/>
        <a:buFont typeface="OfficinaSansBookITC" pitchFamily="34" charset="0"/>
        <a:buChar char="›"/>
        <a:defRPr sz="1600" kern="1200">
          <a:solidFill>
            <a:schemeClr val="tx1">
              <a:lumMod val="50000"/>
              <a:lumOff val="50000"/>
            </a:schemeClr>
          </a:solidFill>
          <a:latin typeface="OfficinaSansBookIT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OfficinaSansBookITC" pitchFamily="34" charset="0"/>
        <a:buChar char="›"/>
        <a:defRPr sz="1600" kern="1200">
          <a:solidFill>
            <a:schemeClr val="tx1">
              <a:lumMod val="50000"/>
              <a:lumOff val="50000"/>
            </a:schemeClr>
          </a:solidFill>
          <a:latin typeface="OfficinaSansBookIT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OfficinaSansBookITC" pitchFamily="34" charset="0"/>
        <a:buChar char="›"/>
        <a:defRPr sz="1600" kern="1200">
          <a:solidFill>
            <a:schemeClr val="tx1">
              <a:lumMod val="50000"/>
              <a:lumOff val="50000"/>
            </a:schemeClr>
          </a:solidFill>
          <a:latin typeface="OfficinaSansBookIT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OfficinaSansBookIT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OfficinaSansBookIT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331913" y="476251"/>
            <a:ext cx="6294570" cy="1223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31912" y="1988840"/>
            <a:ext cx="7354888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31913" y="6356350"/>
            <a:ext cx="4687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fficinaSansBookITC" pitchFamily="34" charset="0"/>
              </a:defRPr>
            </a:lvl1pPr>
          </a:lstStyle>
          <a:p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483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fficinaSansBookITC" pitchFamily="34" charset="0"/>
              </a:defRPr>
            </a:lvl1pPr>
          </a:lstStyle>
          <a:p>
            <a:fld id="{6D4B22FB-7C45-435F-B513-7B0E8878DD26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8" name="Bild 9" descr="Pfeil.png"/>
          <p:cNvPicPr>
            <a:picLocks noChangeAspect="1"/>
          </p:cNvPicPr>
          <p:nvPr userDrawn="1"/>
        </p:nvPicPr>
        <p:blipFill>
          <a:blip r:embed="rId9"/>
          <a:srcRect r="19028"/>
          <a:stretch>
            <a:fillRect/>
          </a:stretch>
        </p:blipFill>
        <p:spPr>
          <a:xfrm>
            <a:off x="1358900" y="1828800"/>
            <a:ext cx="7404100" cy="109728"/>
          </a:xfrm>
          <a:prstGeom prst="rect">
            <a:avLst/>
          </a:prstGeom>
        </p:spPr>
      </p:pic>
      <p:pic>
        <p:nvPicPr>
          <p:cNvPr id="9" name="Bild 6" descr="Logo-EGZ-Head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626482" y="0"/>
            <a:ext cx="1517518" cy="1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8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rgbClr val="690E2C"/>
          </a:solidFill>
          <a:latin typeface="Guardi LT Roman" panose="02000503080000020003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170000"/>
        <a:buFont typeface="OfficinaSansBookITC" pitchFamily="34" charset="0"/>
        <a:buChar char="›"/>
        <a:defRPr sz="1600" kern="1200">
          <a:solidFill>
            <a:schemeClr val="tx1">
              <a:lumMod val="50000"/>
              <a:lumOff val="50000"/>
            </a:schemeClr>
          </a:solidFill>
          <a:latin typeface="OfficinaSansBookIT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OfficinaSansBookITC" pitchFamily="34" charset="0"/>
        <a:buChar char="›"/>
        <a:defRPr sz="1600" kern="1200">
          <a:solidFill>
            <a:schemeClr val="tx1">
              <a:lumMod val="50000"/>
              <a:lumOff val="50000"/>
            </a:schemeClr>
          </a:solidFill>
          <a:latin typeface="OfficinaSansBookIT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OfficinaSansBookITC" pitchFamily="34" charset="0"/>
        <a:buChar char="›"/>
        <a:defRPr sz="1600" kern="1200">
          <a:solidFill>
            <a:schemeClr val="tx1">
              <a:lumMod val="50000"/>
              <a:lumOff val="50000"/>
            </a:schemeClr>
          </a:solidFill>
          <a:latin typeface="OfficinaSansBookIT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OfficinaSansBookIT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OfficinaSansBookIT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331913" y="476251"/>
            <a:ext cx="6294570" cy="1223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31912" y="1988840"/>
            <a:ext cx="7354888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31913" y="6356350"/>
            <a:ext cx="4687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fficinaSansBookITC" pitchFamily="34" charset="0"/>
              </a:defRPr>
            </a:lvl1pPr>
          </a:lstStyle>
          <a:p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483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fficinaSansBookITC" pitchFamily="34" charset="0"/>
              </a:defRPr>
            </a:lvl1pPr>
          </a:lstStyle>
          <a:p>
            <a:fld id="{6D4B22FB-7C45-435F-B513-7B0E8878DD26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8" name="Bild 9" descr="Pfeil.png"/>
          <p:cNvPicPr>
            <a:picLocks noChangeAspect="1"/>
          </p:cNvPicPr>
          <p:nvPr userDrawn="1"/>
        </p:nvPicPr>
        <p:blipFill>
          <a:blip r:embed="rId9"/>
          <a:srcRect r="19028"/>
          <a:stretch>
            <a:fillRect/>
          </a:stretch>
        </p:blipFill>
        <p:spPr>
          <a:xfrm>
            <a:off x="1358900" y="1828800"/>
            <a:ext cx="7404100" cy="109728"/>
          </a:xfrm>
          <a:prstGeom prst="rect">
            <a:avLst/>
          </a:prstGeom>
        </p:spPr>
      </p:pic>
      <p:pic>
        <p:nvPicPr>
          <p:cNvPr id="9" name="Bild 6" descr="Logo-EGZ-Head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626482" y="0"/>
            <a:ext cx="1517518" cy="1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9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rgbClr val="690E2C"/>
          </a:solidFill>
          <a:latin typeface="Guardi LT Roman" panose="02000503080000020003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170000"/>
        <a:buFont typeface="OfficinaSansBookITC" pitchFamily="34" charset="0"/>
        <a:buChar char="›"/>
        <a:defRPr sz="1600" kern="1200">
          <a:solidFill>
            <a:schemeClr val="tx1">
              <a:lumMod val="50000"/>
              <a:lumOff val="50000"/>
            </a:schemeClr>
          </a:solidFill>
          <a:latin typeface="OfficinaSansBookIT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OfficinaSansBookITC" pitchFamily="34" charset="0"/>
        <a:buChar char="›"/>
        <a:defRPr sz="1600" kern="1200">
          <a:solidFill>
            <a:schemeClr val="tx1">
              <a:lumMod val="50000"/>
              <a:lumOff val="50000"/>
            </a:schemeClr>
          </a:solidFill>
          <a:latin typeface="OfficinaSansBookIT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OfficinaSansBookITC" pitchFamily="34" charset="0"/>
        <a:buChar char="›"/>
        <a:defRPr sz="1600" kern="1200">
          <a:solidFill>
            <a:schemeClr val="tx1">
              <a:lumMod val="50000"/>
              <a:lumOff val="50000"/>
            </a:schemeClr>
          </a:solidFill>
          <a:latin typeface="OfficinaSansBookIT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OfficinaSansBookIT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OfficinaSansBookIT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331913" y="476251"/>
            <a:ext cx="6294570" cy="1223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31912" y="1988840"/>
            <a:ext cx="7354888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31913" y="6356350"/>
            <a:ext cx="4687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fficinaSansBookITC" pitchFamily="34" charset="0"/>
              </a:defRPr>
            </a:lvl1pPr>
          </a:lstStyle>
          <a:p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483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fficinaSansBookITC" pitchFamily="34" charset="0"/>
              </a:defRPr>
            </a:lvl1pPr>
          </a:lstStyle>
          <a:p>
            <a:fld id="{6D4B22FB-7C45-435F-B513-7B0E8878DD26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8" name="Bild 9" descr="Pfeil.png"/>
          <p:cNvPicPr>
            <a:picLocks noChangeAspect="1"/>
          </p:cNvPicPr>
          <p:nvPr userDrawn="1"/>
        </p:nvPicPr>
        <p:blipFill>
          <a:blip r:embed="rId9"/>
          <a:srcRect r="19028"/>
          <a:stretch>
            <a:fillRect/>
          </a:stretch>
        </p:blipFill>
        <p:spPr>
          <a:xfrm>
            <a:off x="1358900" y="1828800"/>
            <a:ext cx="7404100" cy="109728"/>
          </a:xfrm>
          <a:prstGeom prst="rect">
            <a:avLst/>
          </a:prstGeom>
        </p:spPr>
      </p:pic>
      <p:pic>
        <p:nvPicPr>
          <p:cNvPr id="9" name="Bild 6" descr="Logo-EGZ-Head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626482" y="0"/>
            <a:ext cx="1517518" cy="1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2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rgbClr val="690E2C"/>
          </a:solidFill>
          <a:latin typeface="Guardi LT Roman" panose="02000503080000020003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170000"/>
        <a:buFont typeface="OfficinaSansBookITC" pitchFamily="34" charset="0"/>
        <a:buChar char="›"/>
        <a:defRPr sz="1600" kern="1200">
          <a:solidFill>
            <a:schemeClr val="tx1">
              <a:lumMod val="50000"/>
              <a:lumOff val="50000"/>
            </a:schemeClr>
          </a:solidFill>
          <a:latin typeface="OfficinaSansBookIT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OfficinaSansBookITC" pitchFamily="34" charset="0"/>
        <a:buChar char="›"/>
        <a:defRPr sz="1600" kern="1200">
          <a:solidFill>
            <a:schemeClr val="tx1">
              <a:lumMod val="50000"/>
              <a:lumOff val="50000"/>
            </a:schemeClr>
          </a:solidFill>
          <a:latin typeface="OfficinaSansBookIT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OfficinaSansBookITC" pitchFamily="34" charset="0"/>
        <a:buChar char="›"/>
        <a:defRPr sz="1600" kern="1200">
          <a:solidFill>
            <a:schemeClr val="tx1">
              <a:lumMod val="50000"/>
              <a:lumOff val="50000"/>
            </a:schemeClr>
          </a:solidFill>
          <a:latin typeface="OfficinaSansBookIT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OfficinaSansBookIT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OfficinaSansBookIT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492918" y="925265"/>
            <a:ext cx="8183537" cy="1271588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60000"/>
              </a:lnSpc>
              <a:defRPr/>
            </a:pPr>
            <a:r>
              <a:rPr lang="en-US" sz="2756" b="1" dirty="0" err="1">
                <a:solidFill>
                  <a:srgbClr val="69112C"/>
                </a:solidFill>
                <a:latin typeface="Guardi LT Roman"/>
              </a:rPr>
              <a:t>Grenzüberschreitende</a:t>
            </a:r>
            <a:r>
              <a:rPr lang="en-US" sz="2756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2756" b="1" dirty="0" err="1">
                <a:solidFill>
                  <a:srgbClr val="69112C"/>
                </a:solidFill>
                <a:latin typeface="Guardi LT Roman"/>
              </a:rPr>
              <a:t>Energiegemeinschaften</a:t>
            </a:r>
            <a:r>
              <a:rPr lang="pl-PL" sz="2756" b="1" dirty="0">
                <a:solidFill>
                  <a:srgbClr val="69112C"/>
                </a:solidFill>
                <a:latin typeface="Guardi LT Roman"/>
              </a:rPr>
              <a:t> - CBEC</a:t>
            </a:r>
            <a:endParaRPr lang="en-US" sz="619" dirty="0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11560" y="2923071"/>
            <a:ext cx="8183536" cy="63579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1600" b="1" dirty="0">
                <a:solidFill>
                  <a:srgbClr val="69112C"/>
                </a:solidFill>
                <a:latin typeface="Guardi LT Roman"/>
              </a:rPr>
              <a:t>Energizing Borders: </a:t>
            </a:r>
            <a:r>
              <a:rPr lang="en-US" sz="1600" b="1" dirty="0" err="1">
                <a:solidFill>
                  <a:srgbClr val="69112C"/>
                </a:solidFill>
                <a:latin typeface="Guardi LT Roman"/>
              </a:rPr>
              <a:t>Bewusstsein</a:t>
            </a:r>
            <a:r>
              <a:rPr lang="en-US" sz="16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600" b="1" dirty="0" err="1">
                <a:solidFill>
                  <a:srgbClr val="69112C"/>
                </a:solidFill>
                <a:latin typeface="Guardi LT Roman"/>
              </a:rPr>
              <a:t>schaffen</a:t>
            </a:r>
            <a:r>
              <a:rPr lang="en-US" sz="1600" b="1" dirty="0">
                <a:solidFill>
                  <a:srgbClr val="69112C"/>
                </a:solidFill>
                <a:latin typeface="Guardi LT Roman"/>
              </a:rPr>
              <a:t>, </a:t>
            </a:r>
            <a:r>
              <a:rPr lang="en-US" sz="1600" b="1" dirty="0" err="1">
                <a:solidFill>
                  <a:srgbClr val="69112C"/>
                </a:solidFill>
                <a:latin typeface="Guardi LT Roman"/>
              </a:rPr>
              <a:t>Chancen</a:t>
            </a:r>
            <a:r>
              <a:rPr lang="en-US" sz="16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600" b="1" dirty="0" err="1">
                <a:solidFill>
                  <a:srgbClr val="69112C"/>
                </a:solidFill>
                <a:latin typeface="Guardi LT Roman"/>
              </a:rPr>
              <a:t>identifizieren</a:t>
            </a:r>
            <a:r>
              <a:rPr lang="en-US" sz="16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pl-PL" sz="1600" b="1" dirty="0">
                <a:solidFill>
                  <a:srgbClr val="69112C"/>
                </a:solidFill>
                <a:latin typeface="Guardi LT Roman"/>
              </a:rPr>
              <a:t>-</a:t>
            </a:r>
            <a:r>
              <a:rPr lang="en-US" sz="1600" b="1" dirty="0">
                <a:solidFill>
                  <a:srgbClr val="69112C"/>
                </a:solidFill>
                <a:latin typeface="Guardi LT Roman"/>
              </a:rPr>
              <a:t> Ein </a:t>
            </a:r>
            <a:r>
              <a:rPr lang="en-US" sz="1600" b="1" dirty="0" err="1">
                <a:solidFill>
                  <a:srgbClr val="69112C"/>
                </a:solidFill>
                <a:latin typeface="Guardi LT Roman"/>
              </a:rPr>
              <a:t>Pilotprojekt</a:t>
            </a:r>
            <a:r>
              <a:rPr lang="en-US" sz="1600" b="1" dirty="0">
                <a:solidFill>
                  <a:srgbClr val="69112C"/>
                </a:solidFill>
                <a:latin typeface="Guardi LT Roman"/>
              </a:rPr>
              <a:t> für die </a:t>
            </a:r>
            <a:r>
              <a:rPr lang="en-US" sz="1600" b="1" dirty="0" err="1">
                <a:solidFill>
                  <a:srgbClr val="69112C"/>
                </a:solidFill>
                <a:latin typeface="Guardi LT Roman"/>
              </a:rPr>
              <a:t>Europastadt</a:t>
            </a:r>
            <a:r>
              <a:rPr lang="en-US" sz="1600" b="1" dirty="0">
                <a:solidFill>
                  <a:srgbClr val="69112C"/>
                </a:solidFill>
                <a:latin typeface="Guardi LT Roman"/>
              </a:rPr>
              <a:t> Görlitz-Zgorzelec</a:t>
            </a:r>
            <a:endParaRPr lang="en-US" sz="1600" dirty="0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92918" y="4285083"/>
            <a:ext cx="4439121" cy="63579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  <a:defRPr/>
            </a:pPr>
            <a:r>
              <a:rPr lang="pl-PL" sz="1350" b="1" dirty="0">
                <a:solidFill>
                  <a:srgbClr val="69112C"/>
                </a:solidFill>
                <a:latin typeface="Guardi LT Roman"/>
              </a:rPr>
              <a:t>Dr Marek Jaskólski</a:t>
            </a:r>
          </a:p>
          <a:p>
            <a:pPr>
              <a:lnSpc>
                <a:spcPct val="150000"/>
              </a:lnSpc>
              <a:defRPr/>
            </a:pPr>
            <a:r>
              <a:rPr lang="en-US" sz="1350" b="1" dirty="0" err="1">
                <a:solidFill>
                  <a:srgbClr val="69112C"/>
                </a:solidFill>
                <a:latin typeface="Guardi LT Roman"/>
              </a:rPr>
              <a:t>Europastadt</a:t>
            </a:r>
            <a:r>
              <a:rPr lang="en-US" sz="1350" b="1" dirty="0">
                <a:solidFill>
                  <a:srgbClr val="69112C"/>
                </a:solidFill>
                <a:latin typeface="Guardi LT Roman"/>
              </a:rPr>
              <a:t> Görlitz-Zgorzelec GmbH</a:t>
            </a:r>
            <a:r>
              <a:rPr lang="pl-PL" sz="1350" b="1" dirty="0">
                <a:solidFill>
                  <a:srgbClr val="69112C"/>
                </a:solidFill>
                <a:latin typeface="Guardi LT Roman"/>
              </a:rPr>
              <a:t>  </a:t>
            </a:r>
            <a:endParaRPr lang="en-US" sz="619" dirty="0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92919" y="4920878"/>
            <a:ext cx="4071938" cy="164306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844" b="1" dirty="0">
                <a:solidFill>
                  <a:srgbClr val="69112C"/>
                </a:solidFill>
                <a:latin typeface="Guardi LT Roman"/>
              </a:rPr>
              <a:t>ENO </a:t>
            </a:r>
            <a:r>
              <a:rPr lang="en-US" sz="844" b="1" dirty="0" err="1">
                <a:solidFill>
                  <a:srgbClr val="69112C"/>
                </a:solidFill>
                <a:latin typeface="Guardi LT Roman"/>
              </a:rPr>
              <a:t>mbH</a:t>
            </a:r>
            <a:r>
              <a:rPr lang="en-US" sz="844" b="1" dirty="0">
                <a:solidFill>
                  <a:srgbClr val="69112C"/>
                </a:solidFill>
                <a:latin typeface="Guardi LT Roman"/>
              </a:rPr>
              <a:t> &amp; STORIE | </a:t>
            </a:r>
            <a:r>
              <a:rPr lang="pl-PL" sz="844" b="1" dirty="0" err="1">
                <a:solidFill>
                  <a:srgbClr val="69112C"/>
                </a:solidFill>
                <a:latin typeface="Guardi LT Roman"/>
              </a:rPr>
              <a:t>April</a:t>
            </a:r>
            <a:r>
              <a:rPr lang="en-US" sz="844" b="1" dirty="0">
                <a:solidFill>
                  <a:srgbClr val="69112C"/>
                </a:solidFill>
                <a:latin typeface="Guardi LT Roman"/>
              </a:rPr>
              <a:t> 2026</a:t>
            </a:r>
            <a:endParaRPr lang="en-US" sz="619" dirty="0">
              <a:solidFill>
                <a:srgbClr val="69112C"/>
              </a:solidFill>
              <a:latin typeface="Guardi LT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7873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92919" y="2005930"/>
            <a:ext cx="8151019" cy="3386138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492919" y="2598861"/>
            <a:ext cx="1900238" cy="2793206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492919" y="2598861"/>
            <a:ext cx="1900238" cy="2793206"/>
          </a:xfrm>
          <a:prstGeom prst="roundRect">
            <a:avLst>
              <a:gd name="adj" fmla="val 2255"/>
            </a:avLst>
          </a:prstGeom>
          <a:solidFill>
            <a:srgbClr val="000000">
              <a:alpha val="0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492919" y="2598861"/>
            <a:ext cx="1900238" cy="128588"/>
          </a:xfrm>
          <a:prstGeom prst="rect">
            <a:avLst/>
          </a:prstGeom>
          <a:solidFill>
            <a:srgbClr val="00B050"/>
          </a:solidFill>
        </p:spPr>
      </p:sp>
      <p:sp>
        <p:nvSpPr>
          <p:cNvPr id="8" name="AutoShape 8"/>
          <p:cNvSpPr/>
          <p:nvPr/>
        </p:nvSpPr>
        <p:spPr>
          <a:xfrm>
            <a:off x="2571750" y="2405980"/>
            <a:ext cx="1900238" cy="2993231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9" name="AutoShape 9"/>
          <p:cNvSpPr/>
          <p:nvPr/>
        </p:nvSpPr>
        <p:spPr>
          <a:xfrm>
            <a:off x="2571750" y="2405980"/>
            <a:ext cx="1900238" cy="2993231"/>
          </a:xfrm>
          <a:prstGeom prst="roundRect">
            <a:avLst>
              <a:gd name="adj" fmla="val 2255"/>
            </a:avLst>
          </a:prstGeom>
          <a:solidFill>
            <a:srgbClr val="000000">
              <a:alpha val="0"/>
            </a:srgbClr>
          </a:solidFill>
        </p:spPr>
      </p:sp>
      <p:sp>
        <p:nvSpPr>
          <p:cNvPr id="10" name="AutoShape 10"/>
          <p:cNvSpPr/>
          <p:nvPr/>
        </p:nvSpPr>
        <p:spPr>
          <a:xfrm>
            <a:off x="2571750" y="2405980"/>
            <a:ext cx="1900238" cy="128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4657725" y="2205955"/>
            <a:ext cx="1900238" cy="3186113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2" name="AutoShape 12"/>
          <p:cNvSpPr/>
          <p:nvPr/>
        </p:nvSpPr>
        <p:spPr>
          <a:xfrm>
            <a:off x="4657725" y="2205955"/>
            <a:ext cx="1900238" cy="3186113"/>
          </a:xfrm>
          <a:prstGeom prst="roundRect">
            <a:avLst>
              <a:gd name="adj" fmla="val 2255"/>
            </a:avLst>
          </a:prstGeom>
          <a:solidFill>
            <a:srgbClr val="000000">
              <a:alpha val="0"/>
            </a:srgbClr>
          </a:solidFill>
        </p:spPr>
      </p:sp>
      <p:sp>
        <p:nvSpPr>
          <p:cNvPr id="13" name="AutoShape 13"/>
          <p:cNvSpPr/>
          <p:nvPr/>
        </p:nvSpPr>
        <p:spPr>
          <a:xfrm>
            <a:off x="4657725" y="2205955"/>
            <a:ext cx="1900238" cy="128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6736556" y="2005930"/>
            <a:ext cx="1900238" cy="3386138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5" name="AutoShape 15"/>
          <p:cNvSpPr/>
          <p:nvPr/>
        </p:nvSpPr>
        <p:spPr>
          <a:xfrm>
            <a:off x="6736556" y="2005930"/>
            <a:ext cx="1900238" cy="3386138"/>
          </a:xfrm>
          <a:prstGeom prst="roundRect">
            <a:avLst>
              <a:gd name="adj" fmla="val 2255"/>
            </a:avLst>
          </a:prstGeom>
          <a:solidFill>
            <a:srgbClr val="000000">
              <a:alpha val="0"/>
            </a:srgbClr>
          </a:solidFill>
        </p:spPr>
      </p:sp>
      <p:sp>
        <p:nvSpPr>
          <p:cNvPr id="16" name="AutoShape 16"/>
          <p:cNvSpPr/>
          <p:nvPr/>
        </p:nvSpPr>
        <p:spPr>
          <a:xfrm>
            <a:off x="6736556" y="2005930"/>
            <a:ext cx="1900238" cy="128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sp>
      <p:sp>
        <p:nvSpPr>
          <p:cNvPr id="17" name="AutoShape 17"/>
          <p:cNvSpPr/>
          <p:nvPr/>
        </p:nvSpPr>
        <p:spPr>
          <a:xfrm>
            <a:off x="492919" y="5492080"/>
            <a:ext cx="8151019" cy="4572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8" name="AutoShape 18"/>
          <p:cNvSpPr/>
          <p:nvPr/>
        </p:nvSpPr>
        <p:spPr>
          <a:xfrm>
            <a:off x="492920" y="5492080"/>
            <a:ext cx="1900238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sp>
      <p:sp>
        <p:nvSpPr>
          <p:cNvPr id="19" name="TextBox 19"/>
          <p:cNvSpPr txBox="1"/>
          <p:nvPr/>
        </p:nvSpPr>
        <p:spPr>
          <a:xfrm>
            <a:off x="492919" y="1221581"/>
            <a:ext cx="8151019" cy="31432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n-US" sz="2081" b="1" dirty="0" err="1">
                <a:solidFill>
                  <a:srgbClr val="69112C"/>
                </a:solidFill>
                <a:latin typeface="Guardi LT Roman"/>
              </a:rPr>
              <a:t>Nächste</a:t>
            </a:r>
            <a:r>
              <a:rPr lang="en-US" sz="2081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2081" b="1" dirty="0" err="1">
                <a:solidFill>
                  <a:srgbClr val="69112C"/>
                </a:solidFill>
                <a:latin typeface="Guardi LT Roman"/>
              </a:rPr>
              <a:t>Schritte</a:t>
            </a:r>
            <a:r>
              <a:rPr lang="en-US" sz="2081" b="1" dirty="0">
                <a:solidFill>
                  <a:srgbClr val="69112C"/>
                </a:solidFill>
                <a:latin typeface="Guardi LT Roman"/>
              </a:rPr>
              <a:t> und </a:t>
            </a:r>
            <a:r>
              <a:rPr lang="en-US" sz="2081" b="1" dirty="0" err="1">
                <a:solidFill>
                  <a:srgbClr val="69112C"/>
                </a:solidFill>
                <a:latin typeface="Guardi LT Roman"/>
              </a:rPr>
              <a:t>Aktivitäten</a:t>
            </a:r>
            <a:r>
              <a:rPr lang="pl-PL" sz="2081" b="1" dirty="0">
                <a:solidFill>
                  <a:srgbClr val="69112C"/>
                </a:solidFill>
                <a:latin typeface="Guardi LT Roman"/>
              </a:rPr>
              <a:t> </a:t>
            </a:r>
            <a:endParaRPr lang="en-US" sz="619" dirty="0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35794" y="2863180"/>
            <a:ext cx="1614488" cy="471488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n-US" sz="1519" b="1" dirty="0">
                <a:solidFill>
                  <a:srgbClr val="00B050"/>
                </a:solidFill>
                <a:latin typeface="Guardi LT Roman"/>
              </a:rPr>
              <a:t>Phase 1: </a:t>
            </a:r>
            <a:r>
              <a:rPr lang="en-US" sz="1519" b="1" dirty="0" err="1">
                <a:solidFill>
                  <a:srgbClr val="00B050"/>
                </a:solidFill>
                <a:latin typeface="Guardi LT Roman"/>
              </a:rPr>
              <a:t>Vorbereitung</a:t>
            </a:r>
            <a:endParaRPr lang="en-US" sz="619" dirty="0">
              <a:solidFill>
                <a:srgbClr val="00B050"/>
              </a:solidFill>
              <a:latin typeface="Guardi LT Roman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714625" y="2670299"/>
            <a:ext cx="1614488" cy="7143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n-US" sz="1519" b="1">
                <a:solidFill>
                  <a:srgbClr val="69112C"/>
                </a:solidFill>
                <a:latin typeface="Guardi LT Roman"/>
              </a:rPr>
              <a:t>Phase 2: Mapping &amp; Analyse</a:t>
            </a:r>
            <a:endParaRPr lang="en-US" sz="619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800600" y="2470274"/>
            <a:ext cx="1614488" cy="471488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n-US" sz="1519" b="1">
                <a:solidFill>
                  <a:srgbClr val="69112C"/>
                </a:solidFill>
                <a:latin typeface="Guardi LT Roman"/>
              </a:rPr>
              <a:t>Phase 3: Engagement</a:t>
            </a:r>
            <a:endParaRPr lang="en-US" sz="619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879431" y="2270249"/>
            <a:ext cx="1614488" cy="71437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n-US" sz="1519" b="1">
                <a:solidFill>
                  <a:srgbClr val="69112C"/>
                </a:solidFill>
                <a:latin typeface="Guardi LT Roman"/>
              </a:rPr>
              <a:t>Phase 4: Konsolidierung</a:t>
            </a:r>
            <a:endParaRPr lang="en-US" sz="619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35794" y="3434680"/>
            <a:ext cx="1614488" cy="1785938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1013" b="1" dirty="0" err="1">
                <a:solidFill>
                  <a:srgbClr val="00B050"/>
                </a:solidFill>
                <a:latin typeface="Guardi LT Roman"/>
              </a:rPr>
              <a:t>Grenzüberschreitende</a:t>
            </a:r>
            <a:r>
              <a:rPr lang="en-US" sz="1013" b="1" dirty="0">
                <a:solidFill>
                  <a:srgbClr val="00B050"/>
                </a:solidFill>
                <a:latin typeface="Guardi LT Roman"/>
              </a:rPr>
              <a:t> </a:t>
            </a:r>
            <a:r>
              <a:rPr lang="en-US" sz="1013" b="1" dirty="0" err="1">
                <a:solidFill>
                  <a:srgbClr val="00B050"/>
                </a:solidFill>
                <a:latin typeface="Guardi LT Roman"/>
              </a:rPr>
              <a:t>Steuerungsgruppe</a:t>
            </a:r>
            <a:r>
              <a:rPr lang="en-US" sz="1013" b="1" dirty="0">
                <a:solidFill>
                  <a:srgbClr val="00B050"/>
                </a:solidFill>
                <a:latin typeface="Guardi LT Roman"/>
              </a:rPr>
              <a:t> </a:t>
            </a:r>
            <a:r>
              <a:rPr lang="en-US" sz="1013" b="1" dirty="0" err="1">
                <a:solidFill>
                  <a:srgbClr val="00B050"/>
                </a:solidFill>
                <a:latin typeface="Guardi LT Roman"/>
              </a:rPr>
              <a:t>einrichten</a:t>
            </a:r>
            <a:r>
              <a:rPr lang="en-US" sz="1013" b="1" dirty="0">
                <a:solidFill>
                  <a:srgbClr val="00B050"/>
                </a:solidFill>
                <a:latin typeface="Guardi LT Roman"/>
              </a:rPr>
              <a:t>. </a:t>
            </a:r>
            <a:r>
              <a:rPr lang="en-US" sz="1013" b="1" dirty="0" err="1">
                <a:solidFill>
                  <a:srgbClr val="00B050"/>
                </a:solidFill>
                <a:latin typeface="Guardi LT Roman"/>
              </a:rPr>
              <a:t>Bilinguale</a:t>
            </a:r>
            <a:r>
              <a:rPr lang="en-US" sz="1013" b="1" dirty="0">
                <a:solidFill>
                  <a:srgbClr val="00B050"/>
                </a:solidFill>
                <a:latin typeface="Guardi LT Roman"/>
              </a:rPr>
              <a:t> </a:t>
            </a:r>
            <a:r>
              <a:rPr lang="en-US" sz="1013" b="1" dirty="0" err="1">
                <a:solidFill>
                  <a:srgbClr val="00B050"/>
                </a:solidFill>
                <a:latin typeface="Guardi LT Roman"/>
              </a:rPr>
              <a:t>Kommunikationsstrategie</a:t>
            </a:r>
            <a:r>
              <a:rPr lang="en-US" sz="1013" b="1" dirty="0">
                <a:solidFill>
                  <a:srgbClr val="00B050"/>
                </a:solidFill>
                <a:latin typeface="Guardi LT Roman"/>
              </a:rPr>
              <a:t> </a:t>
            </a:r>
            <a:r>
              <a:rPr lang="en-US" sz="1013" b="1" dirty="0" err="1">
                <a:solidFill>
                  <a:srgbClr val="00B050"/>
                </a:solidFill>
                <a:latin typeface="Guardi LT Roman"/>
              </a:rPr>
              <a:t>entwickeln</a:t>
            </a:r>
            <a:r>
              <a:rPr lang="en-US" sz="1013" b="1" dirty="0">
                <a:solidFill>
                  <a:srgbClr val="00B050"/>
                </a:solidFill>
                <a:latin typeface="Guardi LT Roman"/>
              </a:rPr>
              <a:t>. Baseline-Daten </a:t>
            </a:r>
            <a:r>
              <a:rPr lang="en-US" sz="1013" b="1" dirty="0" err="1">
                <a:solidFill>
                  <a:srgbClr val="00B050"/>
                </a:solidFill>
                <a:latin typeface="Guardi LT Roman"/>
              </a:rPr>
              <a:t>zu</a:t>
            </a:r>
            <a:r>
              <a:rPr lang="en-US" sz="1013" b="1" dirty="0">
                <a:solidFill>
                  <a:srgbClr val="00B050"/>
                </a:solidFill>
                <a:latin typeface="Guardi LT Roman"/>
              </a:rPr>
              <a:t> </a:t>
            </a:r>
            <a:r>
              <a:rPr lang="en-US" sz="1013" b="1" dirty="0" err="1">
                <a:solidFill>
                  <a:srgbClr val="00B050"/>
                </a:solidFill>
                <a:latin typeface="Guardi LT Roman"/>
              </a:rPr>
              <a:t>Netzkapazitäten</a:t>
            </a:r>
            <a:r>
              <a:rPr lang="en-US" sz="1013" b="1" dirty="0">
                <a:solidFill>
                  <a:srgbClr val="00B050"/>
                </a:solidFill>
                <a:latin typeface="Guardi LT Roman"/>
              </a:rPr>
              <a:t> und EE-</a:t>
            </a:r>
            <a:r>
              <a:rPr lang="en-US" sz="1013" b="1" dirty="0" err="1">
                <a:solidFill>
                  <a:srgbClr val="00B050"/>
                </a:solidFill>
                <a:latin typeface="Guardi LT Roman"/>
              </a:rPr>
              <a:t>Potenzialen</a:t>
            </a:r>
            <a:r>
              <a:rPr lang="en-US" sz="1013" b="1" dirty="0">
                <a:solidFill>
                  <a:srgbClr val="00B050"/>
                </a:solidFill>
                <a:latin typeface="Guardi LT Roman"/>
              </a:rPr>
              <a:t> </a:t>
            </a:r>
            <a:r>
              <a:rPr lang="en-US" sz="1013" b="1" dirty="0" err="1">
                <a:solidFill>
                  <a:srgbClr val="00B050"/>
                </a:solidFill>
                <a:latin typeface="Guardi LT Roman"/>
              </a:rPr>
              <a:t>sammeln</a:t>
            </a:r>
            <a:r>
              <a:rPr lang="en-US" sz="1013" b="1" dirty="0">
                <a:solidFill>
                  <a:srgbClr val="00B050"/>
                </a:solidFill>
                <a:latin typeface="Guardi LT Roman"/>
              </a:rPr>
              <a:t>.</a:t>
            </a:r>
            <a:endParaRPr lang="en-US" sz="619" dirty="0">
              <a:solidFill>
                <a:srgbClr val="00B050"/>
              </a:solidFill>
              <a:latin typeface="Guardi LT Roman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714625" y="3477542"/>
            <a:ext cx="1614488" cy="1785938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1013" b="1" dirty="0">
                <a:solidFill>
                  <a:srgbClr val="69112C"/>
                </a:solidFill>
                <a:latin typeface="Guardi LT Roman"/>
              </a:rPr>
              <a:t>Stakeholder- und </a:t>
            </a:r>
            <a:r>
              <a:rPr lang="en-US" sz="1013" b="1" dirty="0" err="1">
                <a:solidFill>
                  <a:srgbClr val="69112C"/>
                </a:solidFill>
                <a:latin typeface="Guardi LT Roman"/>
              </a:rPr>
              <a:t>Investoren</a:t>
            </a:r>
            <a:r>
              <a:rPr lang="en-US" sz="1013" b="1" dirty="0">
                <a:solidFill>
                  <a:srgbClr val="69112C"/>
                </a:solidFill>
                <a:latin typeface="Guardi LT Roman"/>
              </a:rPr>
              <a:t>-Mapping (Champions, </a:t>
            </a:r>
            <a:r>
              <a:rPr lang="en-US" sz="1013" b="1" dirty="0" err="1">
                <a:solidFill>
                  <a:srgbClr val="69112C"/>
                </a:solidFill>
                <a:latin typeface="Guardi LT Roman"/>
              </a:rPr>
              <a:t>Ankermitglieder</a:t>
            </a:r>
            <a:r>
              <a:rPr lang="en-US" sz="1013" b="1" dirty="0">
                <a:solidFill>
                  <a:srgbClr val="69112C"/>
                </a:solidFill>
                <a:latin typeface="Guardi LT Roman"/>
              </a:rPr>
              <a:t>, </a:t>
            </a:r>
            <a:r>
              <a:rPr lang="en-US" sz="1013" b="1" dirty="0" err="1">
                <a:solidFill>
                  <a:srgbClr val="69112C"/>
                </a:solidFill>
                <a:latin typeface="Guardi LT Roman"/>
              </a:rPr>
              <a:t>Förderer</a:t>
            </a:r>
            <a:r>
              <a:rPr lang="en-US" sz="1013" b="1" dirty="0">
                <a:solidFill>
                  <a:srgbClr val="69112C"/>
                </a:solidFill>
                <a:latin typeface="Guardi LT Roman"/>
              </a:rPr>
              <a:t>). </a:t>
            </a:r>
            <a:r>
              <a:rPr lang="en-US" sz="1013" b="1" dirty="0" err="1">
                <a:solidFill>
                  <a:srgbClr val="69112C"/>
                </a:solidFill>
                <a:latin typeface="Guardi LT Roman"/>
              </a:rPr>
              <a:t>Rechtliche</a:t>
            </a:r>
            <a:r>
              <a:rPr lang="en-US" sz="1013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013" b="1" dirty="0" err="1">
                <a:solidFill>
                  <a:srgbClr val="69112C"/>
                </a:solidFill>
                <a:latin typeface="Guardi LT Roman"/>
              </a:rPr>
              <a:t>Machbarkeitsanalysen</a:t>
            </a:r>
            <a:r>
              <a:rPr lang="en-US" sz="1013" b="1" dirty="0">
                <a:solidFill>
                  <a:srgbClr val="69112C"/>
                </a:solidFill>
                <a:latin typeface="Guardi LT Roman"/>
              </a:rPr>
              <a:t> für CBEC-</a:t>
            </a:r>
            <a:r>
              <a:rPr lang="en-US" sz="1013" b="1" dirty="0" err="1">
                <a:solidFill>
                  <a:srgbClr val="69112C"/>
                </a:solidFill>
                <a:latin typeface="Guardi LT Roman"/>
              </a:rPr>
              <a:t>Rechtsformen</a:t>
            </a:r>
            <a:r>
              <a:rPr lang="en-US" sz="1013" b="1" dirty="0">
                <a:solidFill>
                  <a:srgbClr val="69112C"/>
                </a:solidFill>
                <a:latin typeface="Guardi LT Roman"/>
              </a:rPr>
              <a:t> in DE/PL </a:t>
            </a:r>
            <a:r>
              <a:rPr lang="en-US" sz="1013" b="1" dirty="0" err="1">
                <a:solidFill>
                  <a:srgbClr val="69112C"/>
                </a:solidFill>
                <a:latin typeface="Guardi LT Roman"/>
              </a:rPr>
              <a:t>durchführen</a:t>
            </a:r>
            <a:r>
              <a:rPr lang="en-US" sz="1013" b="1" dirty="0">
                <a:solidFill>
                  <a:srgbClr val="69112C"/>
                </a:solidFill>
                <a:latin typeface="Guardi LT Roman"/>
              </a:rPr>
              <a:t>.</a:t>
            </a:r>
            <a:endParaRPr lang="en-US" sz="619" dirty="0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800600" y="3041774"/>
            <a:ext cx="1614488" cy="1785938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1013" b="1" dirty="0">
                <a:solidFill>
                  <a:srgbClr val="69112C"/>
                </a:solidFill>
                <a:latin typeface="Guardi LT Roman"/>
              </a:rPr>
              <a:t>Zwei </a:t>
            </a:r>
            <a:r>
              <a:rPr lang="en-US" sz="1013" b="1" dirty="0" err="1">
                <a:solidFill>
                  <a:srgbClr val="69112C"/>
                </a:solidFill>
                <a:latin typeface="Guardi LT Roman"/>
              </a:rPr>
              <a:t>bilinguale</a:t>
            </a:r>
            <a:r>
              <a:rPr lang="en-US" sz="1013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013" b="1" dirty="0" err="1">
                <a:solidFill>
                  <a:srgbClr val="69112C"/>
                </a:solidFill>
                <a:latin typeface="Guardi LT Roman"/>
              </a:rPr>
              <a:t>Netzwerk</a:t>
            </a:r>
            <a:r>
              <a:rPr lang="en-US" sz="1013" b="1" dirty="0">
                <a:solidFill>
                  <a:srgbClr val="69112C"/>
                </a:solidFill>
                <a:latin typeface="Guardi LT Roman"/>
              </a:rPr>
              <a:t>-Workshops </a:t>
            </a:r>
            <a:r>
              <a:rPr lang="en-US" sz="1013" b="1" dirty="0" err="1">
                <a:solidFill>
                  <a:srgbClr val="69112C"/>
                </a:solidFill>
                <a:latin typeface="Guardi LT Roman"/>
              </a:rPr>
              <a:t>mit</a:t>
            </a:r>
            <a:r>
              <a:rPr lang="en-US" sz="1013" b="1" dirty="0">
                <a:solidFill>
                  <a:srgbClr val="69112C"/>
                </a:solidFill>
                <a:latin typeface="Guardi LT Roman"/>
              </a:rPr>
              <a:t> Live-</a:t>
            </a:r>
            <a:r>
              <a:rPr lang="en-US" sz="1013" b="1" dirty="0" err="1">
                <a:solidFill>
                  <a:srgbClr val="69112C"/>
                </a:solidFill>
                <a:latin typeface="Guardi LT Roman"/>
              </a:rPr>
              <a:t>Dolmetschen</a:t>
            </a:r>
            <a:r>
              <a:rPr lang="en-US" sz="1013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013" b="1" dirty="0" err="1">
                <a:solidFill>
                  <a:srgbClr val="69112C"/>
                </a:solidFill>
                <a:latin typeface="Guardi LT Roman"/>
              </a:rPr>
              <a:t>organisieren</a:t>
            </a:r>
            <a:r>
              <a:rPr lang="en-US" sz="1013" b="1" dirty="0">
                <a:solidFill>
                  <a:srgbClr val="69112C"/>
                </a:solidFill>
                <a:latin typeface="Guardi LT Roman"/>
              </a:rPr>
              <a:t>. Awareness-</a:t>
            </a:r>
            <a:r>
              <a:rPr lang="en-US" sz="1013" b="1" dirty="0" err="1">
                <a:solidFill>
                  <a:srgbClr val="69112C"/>
                </a:solidFill>
                <a:latin typeface="Guardi LT Roman"/>
              </a:rPr>
              <a:t>Kampagne</a:t>
            </a:r>
            <a:r>
              <a:rPr lang="en-US" sz="1013" b="1" dirty="0">
                <a:solidFill>
                  <a:srgbClr val="69112C"/>
                </a:solidFill>
                <a:latin typeface="Guardi LT Roman"/>
              </a:rPr>
              <a:t> in </a:t>
            </a:r>
            <a:r>
              <a:rPr lang="pl-PL" sz="1013" b="1" dirty="0" err="1">
                <a:solidFill>
                  <a:srgbClr val="69112C"/>
                </a:solidFill>
                <a:latin typeface="Guardi LT Roman"/>
              </a:rPr>
              <a:t>Social</a:t>
            </a:r>
            <a:r>
              <a:rPr lang="en-US" sz="1013" b="1" dirty="0">
                <a:solidFill>
                  <a:srgbClr val="69112C"/>
                </a:solidFill>
                <a:latin typeface="Guardi LT Roman"/>
              </a:rPr>
              <a:t>Medi</a:t>
            </a:r>
            <a:r>
              <a:rPr lang="pl-PL" sz="1013" b="1" dirty="0">
                <a:solidFill>
                  <a:srgbClr val="69112C"/>
                </a:solidFill>
                <a:latin typeface="Guardi LT Roman"/>
              </a:rPr>
              <a:t>a</a:t>
            </a:r>
            <a:r>
              <a:rPr lang="en-US" sz="1013" b="1" dirty="0">
                <a:solidFill>
                  <a:srgbClr val="69112C"/>
                </a:solidFill>
                <a:latin typeface="Guardi LT Roman"/>
              </a:rPr>
              <a:t>. Co-Creation von </a:t>
            </a:r>
            <a:r>
              <a:rPr lang="en-US" sz="1013" b="1" dirty="0" err="1">
                <a:solidFill>
                  <a:srgbClr val="69112C"/>
                </a:solidFill>
                <a:latin typeface="Guardi LT Roman"/>
              </a:rPr>
              <a:t>Projektideen</a:t>
            </a:r>
            <a:r>
              <a:rPr lang="en-US" sz="1013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013" b="1" dirty="0" err="1">
                <a:solidFill>
                  <a:srgbClr val="69112C"/>
                </a:solidFill>
                <a:latin typeface="Guardi LT Roman"/>
              </a:rPr>
              <a:t>mit</a:t>
            </a:r>
            <a:r>
              <a:rPr lang="en-US" sz="1013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013" b="1" dirty="0" err="1">
                <a:solidFill>
                  <a:srgbClr val="69112C"/>
                </a:solidFill>
                <a:latin typeface="Guardi LT Roman"/>
              </a:rPr>
              <a:t>Teilnehmern</a:t>
            </a:r>
            <a:r>
              <a:rPr lang="en-US" sz="1013" b="1" dirty="0">
                <a:solidFill>
                  <a:srgbClr val="69112C"/>
                </a:solidFill>
                <a:latin typeface="Guardi LT Roman"/>
              </a:rPr>
              <a:t>.</a:t>
            </a:r>
            <a:endParaRPr lang="en-US" sz="619" dirty="0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6879431" y="3077492"/>
            <a:ext cx="1614488" cy="1785938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1013" b="1" dirty="0">
                <a:solidFill>
                  <a:srgbClr val="69112C"/>
                </a:solidFill>
                <a:latin typeface="Guardi LT Roman"/>
              </a:rPr>
              <a:t>CBEC-</a:t>
            </a:r>
            <a:r>
              <a:rPr lang="en-US" sz="1013" b="1" dirty="0" err="1">
                <a:solidFill>
                  <a:srgbClr val="69112C"/>
                </a:solidFill>
                <a:latin typeface="Guardi LT Roman"/>
              </a:rPr>
              <a:t>Konzeptpapier</a:t>
            </a:r>
            <a:r>
              <a:rPr lang="en-US" sz="1013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013" b="1" dirty="0" err="1">
                <a:solidFill>
                  <a:srgbClr val="69112C"/>
                </a:solidFill>
                <a:latin typeface="Guardi LT Roman"/>
              </a:rPr>
              <a:t>erstellen</a:t>
            </a:r>
            <a:r>
              <a:rPr lang="en-US" sz="1013" b="1" dirty="0">
                <a:solidFill>
                  <a:srgbClr val="69112C"/>
                </a:solidFill>
                <a:latin typeface="Guardi LT Roman"/>
              </a:rPr>
              <a:t>. Governance-Charta-</a:t>
            </a:r>
            <a:r>
              <a:rPr lang="en-US" sz="1013" b="1" dirty="0" err="1">
                <a:solidFill>
                  <a:srgbClr val="69112C"/>
                </a:solidFill>
                <a:latin typeface="Guardi LT Roman"/>
              </a:rPr>
              <a:t>Entwurf</a:t>
            </a:r>
            <a:r>
              <a:rPr lang="en-US" sz="1013" b="1" dirty="0">
                <a:solidFill>
                  <a:srgbClr val="69112C"/>
                </a:solidFill>
                <a:latin typeface="Guardi LT Roman"/>
              </a:rPr>
              <a:t> und </a:t>
            </a:r>
            <a:r>
              <a:rPr lang="en-US" sz="1013" b="1" dirty="0" err="1">
                <a:solidFill>
                  <a:srgbClr val="69112C"/>
                </a:solidFill>
                <a:latin typeface="Guardi LT Roman"/>
              </a:rPr>
              <a:t>MoUs</a:t>
            </a:r>
            <a:r>
              <a:rPr lang="pl-PL" sz="1013" b="1" dirty="0">
                <a:solidFill>
                  <a:srgbClr val="69112C"/>
                </a:solidFill>
                <a:latin typeface="Guardi LT Roman"/>
              </a:rPr>
              <a:t> (Memoranda of </a:t>
            </a:r>
            <a:r>
              <a:rPr lang="pl-PL" sz="1013" b="1" dirty="0" err="1">
                <a:solidFill>
                  <a:srgbClr val="69112C"/>
                </a:solidFill>
                <a:latin typeface="Guardi LT Roman"/>
              </a:rPr>
              <a:t>Understanding</a:t>
            </a:r>
            <a:r>
              <a:rPr lang="pl-PL" sz="1013" b="1" dirty="0">
                <a:solidFill>
                  <a:srgbClr val="69112C"/>
                </a:solidFill>
                <a:latin typeface="Guardi LT Roman"/>
              </a:rPr>
              <a:t>)</a:t>
            </a:r>
            <a:r>
              <a:rPr lang="en-US" sz="1013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013" b="1" dirty="0" err="1">
                <a:solidFill>
                  <a:srgbClr val="69112C"/>
                </a:solidFill>
                <a:latin typeface="Guardi LT Roman"/>
              </a:rPr>
              <a:t>finalisieren</a:t>
            </a:r>
            <a:r>
              <a:rPr lang="en-US" sz="1013" b="1" dirty="0">
                <a:solidFill>
                  <a:srgbClr val="69112C"/>
                </a:solidFill>
                <a:latin typeface="Guardi LT Roman"/>
              </a:rPr>
              <a:t>. </a:t>
            </a:r>
            <a:r>
              <a:rPr lang="en-US" sz="1013" b="1" dirty="0" err="1">
                <a:solidFill>
                  <a:srgbClr val="69112C"/>
                </a:solidFill>
                <a:latin typeface="Guardi LT Roman"/>
              </a:rPr>
              <a:t>Finanzierungsstrategie</a:t>
            </a:r>
            <a:r>
              <a:rPr lang="en-US" sz="1013" b="1" dirty="0">
                <a:solidFill>
                  <a:srgbClr val="69112C"/>
                </a:solidFill>
                <a:latin typeface="Guardi LT Roman"/>
              </a:rPr>
              <a:t> und </a:t>
            </a:r>
            <a:r>
              <a:rPr lang="en-US" sz="1013" b="1" dirty="0" err="1">
                <a:solidFill>
                  <a:srgbClr val="69112C"/>
                </a:solidFill>
                <a:latin typeface="Guardi LT Roman"/>
              </a:rPr>
              <a:t>Antragskalender</a:t>
            </a:r>
            <a:r>
              <a:rPr lang="en-US" sz="1013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013" b="1" dirty="0" err="1">
                <a:solidFill>
                  <a:srgbClr val="69112C"/>
                </a:solidFill>
                <a:latin typeface="Guardi LT Roman"/>
              </a:rPr>
              <a:t>entwickeln</a:t>
            </a:r>
            <a:r>
              <a:rPr lang="en-US" sz="1013" b="1" dirty="0">
                <a:solidFill>
                  <a:srgbClr val="69112C"/>
                </a:solidFill>
                <a:latin typeface="Guardi LT Roman"/>
              </a:rPr>
              <a:t>.</a:t>
            </a:r>
            <a:endParaRPr lang="en-US" sz="619" dirty="0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35794" y="5620668"/>
            <a:ext cx="4729163" cy="192881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n-US" b="1" dirty="0">
                <a:solidFill>
                  <a:srgbClr val="69112C"/>
                </a:solidFill>
                <a:latin typeface="Guardi LT Roman"/>
              </a:rPr>
              <a:t>Budget: 14.018 €</a:t>
            </a:r>
            <a:endParaRPr lang="en-US" sz="1100" dirty="0">
              <a:solidFill>
                <a:srgbClr val="69112C"/>
              </a:solidFill>
              <a:latin typeface="Guardi LT Roman"/>
            </a:endParaRPr>
          </a:p>
        </p:txBody>
      </p:sp>
    </p:spTree>
    <p:extLst>
      <p:ext uri="{BB962C8B-B14F-4D97-AF65-F5344CB8AC3E}">
        <p14:creationId xmlns:p14="http://schemas.microsoft.com/office/powerpoint/2010/main" val="761459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92919" y="1955354"/>
            <a:ext cx="8151019" cy="2821781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492919" y="1955354"/>
            <a:ext cx="2714625" cy="2821781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3207544" y="1955354"/>
            <a:ext cx="2714625" cy="2821781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9" name="AutoShape 9"/>
          <p:cNvSpPr/>
          <p:nvPr/>
        </p:nvSpPr>
        <p:spPr>
          <a:xfrm>
            <a:off x="5929313" y="1955354"/>
            <a:ext cx="2714625" cy="2821781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1" name="AutoShape 11"/>
          <p:cNvSpPr/>
          <p:nvPr/>
        </p:nvSpPr>
        <p:spPr>
          <a:xfrm>
            <a:off x="492919" y="4870003"/>
            <a:ext cx="8151019" cy="1007269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6" name="TextBox 16"/>
          <p:cNvSpPr txBox="1"/>
          <p:nvPr/>
        </p:nvSpPr>
        <p:spPr>
          <a:xfrm>
            <a:off x="492919" y="1268760"/>
            <a:ext cx="8151019" cy="321469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pl-PL" sz="2081" b="1" dirty="0">
                <a:solidFill>
                  <a:srgbClr val="69112C"/>
                </a:solidFill>
                <a:latin typeface="Guardi LT Roman"/>
              </a:rPr>
              <a:t>Kurz </a:t>
            </a:r>
            <a:r>
              <a:rPr lang="pl-PL" sz="2081" b="1" dirty="0" err="1">
                <a:solidFill>
                  <a:srgbClr val="69112C"/>
                </a:solidFill>
                <a:latin typeface="Guardi LT Roman"/>
              </a:rPr>
              <a:t>und</a:t>
            </a:r>
            <a:r>
              <a:rPr lang="pl-PL" sz="2081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2081" b="1" dirty="0" err="1">
                <a:solidFill>
                  <a:srgbClr val="69112C"/>
                </a:solidFill>
                <a:latin typeface="Guardi LT Roman"/>
              </a:rPr>
              <a:t>Langfristige</a:t>
            </a:r>
            <a:r>
              <a:rPr lang="en-US" sz="2081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2081" b="1" dirty="0" err="1">
                <a:solidFill>
                  <a:srgbClr val="69112C"/>
                </a:solidFill>
                <a:latin typeface="Guardi LT Roman"/>
              </a:rPr>
              <a:t>Wirkung</a:t>
            </a:r>
            <a:r>
              <a:rPr lang="en-US" sz="2081" b="1" dirty="0">
                <a:solidFill>
                  <a:srgbClr val="69112C"/>
                </a:solidFill>
                <a:latin typeface="Guardi LT Roman"/>
              </a:rPr>
              <a:t> und </a:t>
            </a:r>
            <a:r>
              <a:rPr lang="en-US" sz="2081" b="1" dirty="0" err="1">
                <a:solidFill>
                  <a:srgbClr val="69112C"/>
                </a:solidFill>
                <a:latin typeface="Guardi LT Roman"/>
              </a:rPr>
              <a:t>Übertragbarkeit</a:t>
            </a:r>
            <a:endParaRPr lang="en-US" sz="619" dirty="0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35794" y="2655441"/>
            <a:ext cx="2428875" cy="478631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n-US" sz="1575" b="1">
                <a:solidFill>
                  <a:srgbClr val="69112C"/>
                </a:solidFill>
                <a:latin typeface="Guardi LT Roman"/>
              </a:rPr>
              <a:t>Kurzfristig (2026-2027)</a:t>
            </a:r>
            <a:endParaRPr lang="en-US" sz="619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350419" y="2655441"/>
            <a:ext cx="2428875" cy="478631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n-US" sz="1575" b="1">
                <a:solidFill>
                  <a:srgbClr val="69112C"/>
                </a:solidFill>
                <a:latin typeface="Guardi LT Roman"/>
              </a:rPr>
              <a:t>Mittelfristig (2028-2030)</a:t>
            </a:r>
            <a:endParaRPr lang="en-US" sz="619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072188" y="2655441"/>
            <a:ext cx="2428875" cy="23574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n-US" sz="1575" b="1">
                <a:solidFill>
                  <a:srgbClr val="69112C"/>
                </a:solidFill>
                <a:latin typeface="Guardi LT Roman"/>
              </a:rPr>
              <a:t>Langfristig (2030+)</a:t>
            </a:r>
            <a:endParaRPr lang="en-US" sz="619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35794" y="5005735"/>
            <a:ext cx="7865269" cy="23574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n-US" sz="1575" b="1">
                <a:solidFill>
                  <a:srgbClr val="69112C"/>
                </a:solidFill>
                <a:latin typeface="Guardi LT Roman"/>
              </a:rPr>
              <a:t>Übertragbarkeit</a:t>
            </a:r>
            <a:endParaRPr lang="en-US" sz="619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35794" y="3234085"/>
            <a:ext cx="2428875" cy="120729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1013" b="1">
                <a:solidFill>
                  <a:srgbClr val="69112C"/>
                </a:solidFill>
                <a:latin typeface="Guardi LT Roman"/>
              </a:rPr>
              <a:t>Stakeholder-Netzwerk etabliert. Rechtlich-organisatorischer Rahmen geschaffen. Erste Projekt-Pipeline identifiziert. MoUs zwischen Kernpartnern unterzeichnet.</a:t>
            </a:r>
            <a:endParaRPr lang="en-US" sz="619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350419" y="3234085"/>
            <a:ext cx="2428875" cy="1407319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1013" b="1">
                <a:solidFill>
                  <a:srgbClr val="69112C"/>
                </a:solidFill>
                <a:latin typeface="Guardi LT Roman"/>
              </a:rPr>
              <a:t>CBEC operativ mit ersten Erzeugungsanlagen und Speichern. Blended Finance gesichert. Überwindung von Netzengpässen durch Einspeisenetze. Skalierung auf weitere Euroregion-Gemeinden.</a:t>
            </a:r>
            <a:endParaRPr lang="en-US" sz="619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072188" y="2991197"/>
            <a:ext cx="2428875" cy="120729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1013" b="1">
                <a:solidFill>
                  <a:srgbClr val="69112C"/>
                </a:solidFill>
                <a:latin typeface="Guardi LT Roman"/>
              </a:rPr>
              <a:t>Modell etabliert für polnisch-deutsche Grenze und andere EU-Grenzregionen. Beitrag zur regionalen Energiesicherheit nach Kohleausstieg. Integration in Lusatian Net Zero Valley.</a:t>
            </a:r>
            <a:endParaRPr lang="en-US" sz="619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35794" y="5341491"/>
            <a:ext cx="7865269" cy="40005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1013" b="1">
                <a:solidFill>
                  <a:srgbClr val="69112C"/>
                </a:solidFill>
                <a:latin typeface="Guardi LT Roman"/>
              </a:rPr>
              <a:t>Modularer Rechtsrahmen mit EU-konformen Vorlagen für RED II/III und IEMD. Checkliste für Konformität, Vertragsvorlagen und Governance-Optionen. Nur DSO-spezifische Details müssen angepasst werden.</a:t>
            </a:r>
            <a:endParaRPr lang="en-US" sz="619">
              <a:solidFill>
                <a:srgbClr val="69112C"/>
              </a:solidFill>
              <a:latin typeface="Guardi LT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9895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22FB-7C45-435F-B513-7B0E8878DD26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</a:t>
            </a:fld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75803"/>
            <a:ext cx="9143999" cy="4191482"/>
          </a:xfr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-18973" y="6088211"/>
            <a:ext cx="4687887" cy="365125"/>
          </a:xfrm>
        </p:spPr>
        <p:txBody>
          <a:bodyPr/>
          <a:lstStyle/>
          <a:p>
            <a:r>
              <a:rPr lang="de-DE" sz="600" dirty="0">
                <a:solidFill>
                  <a:schemeClr val="bg1"/>
                </a:solidFill>
              </a:rPr>
              <a:t>Foto: Nikolai Schmidt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5901A7-B8F6-F036-268F-528E038D74BE}"/>
              </a:ext>
            </a:extLst>
          </p:cNvPr>
          <p:cNvSpPr txBox="1">
            <a:spLocks/>
          </p:cNvSpPr>
          <p:nvPr/>
        </p:nvSpPr>
        <p:spPr>
          <a:xfrm>
            <a:off x="683568" y="2177223"/>
            <a:ext cx="7354888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70000"/>
              <a:buFont typeface="OfficinaSansBookITC" pitchFamily="34" charset="0"/>
              <a:buChar char="›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OfficinaSansBookIT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OfficinaSansBookITC" pitchFamily="34" charset="0"/>
              <a:buChar char="›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OfficinaSansBookIT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OfficinaSansBookITC" pitchFamily="34" charset="0"/>
              <a:buChar char="›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OfficinaSansBookIT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fficinaSansBookIT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fficinaSansBookIT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  <a:p>
            <a:pPr marL="0" indent="0">
              <a:buNone/>
            </a:pPr>
            <a:r>
              <a:rPr lang="de-DE" dirty="0"/>
              <a:t>Kontakt: </a:t>
            </a:r>
          </a:p>
          <a:p>
            <a:pPr marL="0" indent="0">
              <a:buNone/>
            </a:pPr>
            <a:r>
              <a:rPr lang="pl-PL" dirty="0"/>
              <a:t>Dr. Marek Jaskólski</a:t>
            </a:r>
            <a:r>
              <a:rPr lang="de-DE" dirty="0"/>
              <a:t>, 	</a:t>
            </a:r>
          </a:p>
          <a:p>
            <a:pPr marL="0" indent="0">
              <a:buNone/>
            </a:pPr>
            <a:r>
              <a:rPr lang="de-DE" dirty="0"/>
              <a:t>m.jaskolski@europastadt-goerlitz.de</a:t>
            </a:r>
            <a:endParaRPr lang="pl-PL" dirty="0"/>
          </a:p>
          <a:p>
            <a:pPr marL="0" indent="0">
              <a:buNone/>
            </a:pPr>
            <a:r>
              <a:rPr lang="de-DE" dirty="0"/>
              <a:t>Tel. +49 (0) 1525 9171374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9677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3421856" y="1900238"/>
            <a:ext cx="5222081" cy="3764756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1450206" y="2021681"/>
            <a:ext cx="357188" cy="357188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4168527" y="2021681"/>
            <a:ext cx="357188" cy="357188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6911975" y="2021681"/>
            <a:ext cx="357188" cy="357188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971602" y="1185863"/>
            <a:ext cx="7672336" cy="571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n-US" sz="1856" b="1" dirty="0">
                <a:solidFill>
                  <a:srgbClr val="69112C"/>
                </a:solidFill>
                <a:latin typeface="Guardi LT Roman"/>
              </a:rPr>
              <a:t>Was </a:t>
            </a:r>
            <a:r>
              <a:rPr lang="en-US" sz="1856" b="1" dirty="0" err="1">
                <a:solidFill>
                  <a:srgbClr val="69112C"/>
                </a:solidFill>
                <a:latin typeface="Guardi LT Roman"/>
              </a:rPr>
              <a:t>sind</a:t>
            </a:r>
            <a:r>
              <a:rPr lang="en-US" sz="1856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856" b="1" dirty="0" err="1">
                <a:solidFill>
                  <a:srgbClr val="69112C"/>
                </a:solidFill>
                <a:latin typeface="Guardi LT Roman"/>
              </a:rPr>
              <a:t>grenzüberschreitende</a:t>
            </a:r>
            <a:r>
              <a:rPr lang="en-US" sz="1856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856" b="1" dirty="0" err="1">
                <a:solidFill>
                  <a:srgbClr val="69112C"/>
                </a:solidFill>
                <a:latin typeface="Guardi LT Roman"/>
              </a:rPr>
              <a:t>Energiegemeinschaften</a:t>
            </a:r>
            <a:r>
              <a:rPr lang="en-US" sz="1856" b="1" dirty="0">
                <a:solidFill>
                  <a:srgbClr val="69112C"/>
                </a:solidFill>
                <a:latin typeface="Guardi LT Roman"/>
              </a:rPr>
              <a:t>?</a:t>
            </a:r>
            <a:endParaRPr lang="en-US" sz="619" dirty="0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414487" y="2500313"/>
            <a:ext cx="1357313" cy="42862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n-US" sz="1406" b="1">
                <a:solidFill>
                  <a:srgbClr val="69112C"/>
                </a:solidFill>
                <a:latin typeface="Guardi LT Roman"/>
              </a:rPr>
              <a:t>EU-Definition</a:t>
            </a:r>
            <a:endParaRPr lang="en-US" sz="619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707605" y="2549736"/>
            <a:ext cx="1357313" cy="42862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1406" b="1" dirty="0" err="1">
                <a:solidFill>
                  <a:srgbClr val="69112C"/>
                </a:solidFill>
                <a:latin typeface="Guardi LT Roman"/>
              </a:rPr>
              <a:t>Rechtliche</a:t>
            </a:r>
            <a:r>
              <a:rPr lang="en-US" sz="1406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406" b="1" dirty="0" err="1">
                <a:solidFill>
                  <a:srgbClr val="69112C"/>
                </a:solidFill>
                <a:latin typeface="Guardi LT Roman"/>
              </a:rPr>
              <a:t>Grundlagen</a:t>
            </a:r>
            <a:endParaRPr lang="en-US" sz="619" dirty="0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332718" y="2475602"/>
            <a:ext cx="1943100" cy="650081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1406" b="1" dirty="0" err="1">
                <a:solidFill>
                  <a:srgbClr val="69112C"/>
                </a:solidFill>
                <a:latin typeface="Guardi LT Roman"/>
              </a:rPr>
              <a:t>Grenzüberschreitende</a:t>
            </a:r>
            <a:r>
              <a:rPr lang="en-US" sz="1406" b="1" dirty="0">
                <a:solidFill>
                  <a:srgbClr val="69112C"/>
                </a:solidFill>
                <a:latin typeface="Guardi LT Roman"/>
              </a:rPr>
              <a:t> Dimension</a:t>
            </a:r>
            <a:endParaRPr lang="en-US" sz="619" dirty="0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71601" y="3014662"/>
            <a:ext cx="1800200" cy="252174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Nach RED II/III und IEMD: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Zusammenschluss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von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Bürgern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, KMUs und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lokalen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Behörden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über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nationale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Grenzen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hinweg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zur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gemeinschaftlichen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Erzeugung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,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Speicherung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und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Nutzung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erneuerbarer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Energie.</a:t>
            </a:r>
            <a:endParaRPr lang="en-US" sz="700" dirty="0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635896" y="3049799"/>
            <a:ext cx="1861369" cy="234315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Zwei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Hauptformen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: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Erneuerbare-Energien-Gemeinschaften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(REC) und Bürger-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Energiegemeinschaften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(CEC) –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beide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ermöglichen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grenzüberschreitende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Kooperation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seit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EU-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Richtlinien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2018/2019.</a:t>
            </a:r>
            <a:endParaRPr lang="en-US" sz="700" dirty="0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516217" y="3148791"/>
            <a:ext cx="1724384" cy="2164556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CBECs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kombinieren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Governance,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Finanzierung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und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Energieflüsse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über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Grenzen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pl-PL" sz="1000" b="1" dirty="0">
                <a:solidFill>
                  <a:srgbClr val="69112C"/>
                </a:solidFill>
                <a:latin typeface="Guardi LT Roman"/>
              </a:rPr>
              <a:t>-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ermöglichen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gemeinsame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Projekte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trotz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unterschiedlicher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nationaler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Regelungen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.</a:t>
            </a:r>
            <a:endParaRPr lang="en-US" sz="700" dirty="0">
              <a:solidFill>
                <a:srgbClr val="69112C"/>
              </a:solidFill>
              <a:latin typeface="Guardi LT Roman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 t="17000" b="17000"/>
          <a:stretch>
            <a:fillRect/>
          </a:stretch>
        </p:blipFill>
        <p:spPr>
          <a:xfrm>
            <a:off x="1543075" y="2135981"/>
            <a:ext cx="171450" cy="1143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 t="17000" b="17000"/>
          <a:stretch>
            <a:fillRect/>
          </a:stretch>
        </p:blipFill>
        <p:spPr>
          <a:xfrm>
            <a:off x="4261396" y="2135981"/>
            <a:ext cx="171450" cy="1143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/>
          <a:srcRect t="17000" b="17000"/>
          <a:stretch>
            <a:fillRect/>
          </a:stretch>
        </p:blipFill>
        <p:spPr>
          <a:xfrm>
            <a:off x="7004844" y="2135981"/>
            <a:ext cx="171450" cy="1143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26607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92919" y="2192808"/>
            <a:ext cx="8151019" cy="3900488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492919" y="2192808"/>
            <a:ext cx="1928813" cy="2185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642937" y="2328539"/>
            <a:ext cx="407194" cy="407194"/>
          </a:xfrm>
          <a:prstGeom prst="roundRect">
            <a:avLst>
              <a:gd name="adj" fmla="val 49122"/>
            </a:avLst>
          </a:prstGeom>
          <a:solidFill>
            <a:schemeClr val="accent2">
              <a:lumMod val="75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2564606" y="2192808"/>
            <a:ext cx="1928813" cy="2185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2714625" y="2328539"/>
            <a:ext cx="407194" cy="407194"/>
          </a:xfrm>
          <a:prstGeom prst="roundRect">
            <a:avLst>
              <a:gd name="adj" fmla="val 49122"/>
            </a:avLst>
          </a:prstGeom>
          <a:solidFill>
            <a:schemeClr val="accent2">
              <a:lumMod val="75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4636294" y="2192808"/>
            <a:ext cx="1928813" cy="2185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4786312" y="2328539"/>
            <a:ext cx="407194" cy="407194"/>
          </a:xfrm>
          <a:prstGeom prst="roundRect">
            <a:avLst>
              <a:gd name="adj" fmla="val 49122"/>
            </a:avLst>
          </a:prstGeom>
          <a:solidFill>
            <a:schemeClr val="accent2">
              <a:lumMod val="75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6715125" y="2192808"/>
            <a:ext cx="1928813" cy="2185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6858000" y="2328539"/>
            <a:ext cx="407194" cy="407194"/>
          </a:xfrm>
          <a:prstGeom prst="roundRect">
            <a:avLst>
              <a:gd name="adj" fmla="val 49122"/>
            </a:avLst>
          </a:prstGeom>
          <a:solidFill>
            <a:schemeClr val="accent2">
              <a:lumMod val="75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492919" y="4521671"/>
            <a:ext cx="4000500" cy="15716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642937" y="4657402"/>
            <a:ext cx="407194" cy="407194"/>
          </a:xfrm>
          <a:prstGeom prst="roundRect">
            <a:avLst>
              <a:gd name="adj" fmla="val 49122"/>
            </a:avLst>
          </a:prstGeom>
          <a:solidFill>
            <a:schemeClr val="accent2">
              <a:lumMod val="75000"/>
            </a:schemeClr>
          </a:solidFill>
        </p:spPr>
      </p:sp>
      <p:sp>
        <p:nvSpPr>
          <p:cNvPr id="15" name="AutoShape 15"/>
          <p:cNvSpPr/>
          <p:nvPr/>
        </p:nvSpPr>
        <p:spPr>
          <a:xfrm>
            <a:off x="4636294" y="4521671"/>
            <a:ext cx="4000500" cy="15716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4786312" y="4657402"/>
            <a:ext cx="407194" cy="407194"/>
          </a:xfrm>
          <a:prstGeom prst="roundRect">
            <a:avLst>
              <a:gd name="adj" fmla="val 49122"/>
            </a:avLst>
          </a:prstGeom>
          <a:solidFill>
            <a:schemeClr val="accent2">
              <a:lumMod val="75000"/>
            </a:schemeClr>
          </a:solidFill>
        </p:spPr>
      </p:sp>
      <p:sp>
        <p:nvSpPr>
          <p:cNvPr id="17" name="TextBox 17"/>
          <p:cNvSpPr txBox="1"/>
          <p:nvPr/>
        </p:nvSpPr>
        <p:spPr>
          <a:xfrm>
            <a:off x="492919" y="1228725"/>
            <a:ext cx="8151019" cy="328613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n-US" sz="2138" dirty="0" err="1">
                <a:solidFill>
                  <a:srgbClr val="69112C"/>
                </a:solidFill>
                <a:latin typeface="&quot;Yeseva One&quot;"/>
              </a:rPr>
              <a:t>Vorteile</a:t>
            </a:r>
            <a:r>
              <a:rPr lang="en-US" sz="2138" dirty="0">
                <a:solidFill>
                  <a:srgbClr val="69112C"/>
                </a:solidFill>
                <a:latin typeface="&quot;Yeseva One&quot;"/>
              </a:rPr>
              <a:t> </a:t>
            </a:r>
            <a:r>
              <a:rPr lang="en-US" sz="2138" dirty="0" err="1">
                <a:solidFill>
                  <a:srgbClr val="69112C"/>
                </a:solidFill>
                <a:latin typeface="Guardi LT Roman" panose="02000503080000020003"/>
              </a:rPr>
              <a:t>grenzüberschreitender</a:t>
            </a:r>
            <a:r>
              <a:rPr lang="en-US" sz="2138" dirty="0">
                <a:solidFill>
                  <a:srgbClr val="69112C"/>
                </a:solidFill>
                <a:latin typeface="&quot;Yeseva One&quot;"/>
              </a:rPr>
              <a:t> </a:t>
            </a:r>
            <a:r>
              <a:rPr lang="en-US" sz="2138" dirty="0" err="1">
                <a:solidFill>
                  <a:srgbClr val="69112C"/>
                </a:solidFill>
                <a:latin typeface="&quot;Yeseva One&quot;"/>
              </a:rPr>
              <a:t>Energiegemeinschaften</a:t>
            </a:r>
            <a:endParaRPr lang="en-US" sz="619" dirty="0">
              <a:solidFill>
                <a:srgbClr val="69112C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35794" y="2878608"/>
            <a:ext cx="1643063" cy="242888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n-US" sz="1575" b="1">
                <a:solidFill>
                  <a:srgbClr val="69112C"/>
                </a:solidFill>
                <a:latin typeface="Guardi LT Roman"/>
              </a:rPr>
              <a:t>Umwelt</a:t>
            </a:r>
            <a:endParaRPr lang="en-US" sz="619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707481" y="2878608"/>
            <a:ext cx="1643063" cy="242888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n-US" sz="1575" b="1">
                <a:solidFill>
                  <a:srgbClr val="69112C"/>
                </a:solidFill>
                <a:latin typeface="Guardi LT Roman"/>
              </a:rPr>
              <a:t>Wirtschaft</a:t>
            </a:r>
            <a:endParaRPr lang="en-US" sz="619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779169" y="2878608"/>
            <a:ext cx="1643063" cy="242888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n-US" sz="1575" b="1">
                <a:solidFill>
                  <a:srgbClr val="69112C"/>
                </a:solidFill>
                <a:latin typeface="Guardi LT Roman"/>
              </a:rPr>
              <a:t>Sozial</a:t>
            </a:r>
            <a:endParaRPr lang="en-US" sz="619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850856" y="2878608"/>
            <a:ext cx="1643063" cy="242888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n-US" sz="1575" b="1">
                <a:solidFill>
                  <a:srgbClr val="69112C"/>
                </a:solidFill>
                <a:latin typeface="Guardi LT Roman"/>
              </a:rPr>
              <a:t>Infrastruktur</a:t>
            </a:r>
            <a:endParaRPr lang="en-US" sz="619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35794" y="5207470"/>
            <a:ext cx="3714750" cy="242888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n-US" sz="1575" b="1">
                <a:solidFill>
                  <a:srgbClr val="69112C"/>
                </a:solidFill>
                <a:latin typeface="Guardi LT Roman"/>
              </a:rPr>
              <a:t>Energiesicherheit</a:t>
            </a:r>
            <a:endParaRPr lang="en-US" sz="619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779169" y="5207470"/>
            <a:ext cx="3714750" cy="242888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n-US" sz="1575" b="1">
                <a:solidFill>
                  <a:srgbClr val="69112C"/>
                </a:solidFill>
                <a:latin typeface="Guardi LT Roman"/>
              </a:rPr>
              <a:t>Kooperation</a:t>
            </a:r>
            <a:endParaRPr lang="en-US" sz="619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35794" y="3221508"/>
            <a:ext cx="1643063" cy="1021556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1069" b="1">
                <a:solidFill>
                  <a:srgbClr val="69112C"/>
                </a:solidFill>
                <a:latin typeface="Guardi LT Roman"/>
              </a:rPr>
              <a:t>Erhöhter Anteil erneuerbarer Energien, CO2-Reduktion, optimierte Netzauslastung</a:t>
            </a:r>
            <a:endParaRPr lang="en-US" sz="619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707481" y="3221508"/>
            <a:ext cx="1643063" cy="821531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1069" b="1">
                <a:solidFill>
                  <a:srgbClr val="69112C"/>
                </a:solidFill>
                <a:latin typeface="Guardi LT Roman"/>
              </a:rPr>
              <a:t>Stabile Energiekosten, lokale Wertschöpfung, neue Arbeitsplätze, Investitionsanreize</a:t>
            </a:r>
            <a:endParaRPr lang="en-US" sz="619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779169" y="3221508"/>
            <a:ext cx="1643063" cy="821531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1069" b="1">
                <a:solidFill>
                  <a:srgbClr val="69112C"/>
                </a:solidFill>
                <a:latin typeface="Guardi LT Roman"/>
              </a:rPr>
              <a:t>Bürgerpartizipation, Energiegerechtigkeit, gestärkte regionale Identität</a:t>
            </a:r>
            <a:endParaRPr lang="en-US" sz="619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6850856" y="3221508"/>
            <a:ext cx="1643063" cy="1021556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1069" b="1">
                <a:solidFill>
                  <a:srgbClr val="69112C"/>
                </a:solidFill>
                <a:latin typeface="Guardi LT Roman"/>
              </a:rPr>
              <a:t>Gemeinsame Nutzung von Netzkapazitäten, Flexibilitätsdienstleistungen, Speicherlösungen</a:t>
            </a:r>
            <a:endParaRPr lang="en-US" sz="619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35794" y="5550370"/>
            <a:ext cx="3714750" cy="40719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1069" b="1">
                <a:solidFill>
                  <a:srgbClr val="69112C"/>
                </a:solidFill>
                <a:latin typeface="Guardi LT Roman"/>
              </a:rPr>
              <a:t>Regionale Versorgungssicherheit, Unabhängigkeit von fossilen Importen</a:t>
            </a:r>
            <a:endParaRPr lang="en-US" sz="619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4779169" y="5550370"/>
            <a:ext cx="3714750" cy="40719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1069" b="1">
                <a:solidFill>
                  <a:srgbClr val="69112C"/>
                </a:solidFill>
                <a:latin typeface="Guardi LT Roman"/>
              </a:rPr>
              <a:t>Grenzüberschreitende Governance, geteilte Expertise, harmonisierte Prozesse</a:t>
            </a:r>
            <a:endParaRPr lang="en-US" sz="619">
              <a:solidFill>
                <a:srgbClr val="69112C"/>
              </a:solidFill>
              <a:latin typeface="Guardi LT Roman"/>
            </a:endParaRP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8669" y="2464271"/>
            <a:ext cx="135731" cy="135731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50356" y="2464271"/>
            <a:ext cx="135731" cy="135731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4"/>
          <a:srcRect t="11000" b="11000"/>
          <a:stretch>
            <a:fillRect/>
          </a:stretch>
        </p:blipFill>
        <p:spPr>
          <a:xfrm>
            <a:off x="4907756" y="2464271"/>
            <a:ext cx="171450" cy="135731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5"/>
          <a:srcRect t="11000" b="11000"/>
          <a:stretch>
            <a:fillRect/>
          </a:stretch>
        </p:blipFill>
        <p:spPr>
          <a:xfrm>
            <a:off x="6979444" y="2464271"/>
            <a:ext cx="171450" cy="13573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78669" y="4793133"/>
            <a:ext cx="135731" cy="135731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7"/>
          <a:srcRect t="11000" b="11000"/>
          <a:stretch>
            <a:fillRect/>
          </a:stretch>
        </p:blipFill>
        <p:spPr>
          <a:xfrm>
            <a:off x="4907756" y="4793133"/>
            <a:ext cx="171450" cy="13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69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9E20CC6-58FA-560B-19E2-2234DAF63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22FB-7C45-435F-B513-7B0E8878DD26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</a:t>
            </a:fld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E956E5-816E-A43F-BAA4-52FB9C85D1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387" t="13600" r="13775" b="5201"/>
          <a:stretch>
            <a:fillRect/>
          </a:stretch>
        </p:blipFill>
        <p:spPr>
          <a:xfrm>
            <a:off x="493710" y="877678"/>
            <a:ext cx="5668739" cy="566873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CDD60FB7-A7B8-E8D4-A5DD-84690EFAEE5C}"/>
              </a:ext>
            </a:extLst>
          </p:cNvPr>
          <p:cNvSpPr txBox="1"/>
          <p:nvPr/>
        </p:nvSpPr>
        <p:spPr>
          <a:xfrm>
            <a:off x="520890" y="476672"/>
            <a:ext cx="6742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 err="1">
                <a:solidFill>
                  <a:srgbClr val="69112C"/>
                </a:solidFill>
                <a:latin typeface="Guardi LT Roman" panose="02000503080000020003"/>
              </a:rPr>
              <a:t>Etablierte</a:t>
            </a:r>
            <a:r>
              <a:rPr lang="pl-PL" sz="1800" dirty="0">
                <a:solidFill>
                  <a:srgbClr val="69112C"/>
                </a:solidFill>
                <a:latin typeface="Guardi LT Roman" panose="02000503080000020003"/>
              </a:rPr>
              <a:t> </a:t>
            </a:r>
            <a:r>
              <a:rPr lang="en-US" sz="1800" dirty="0" err="1">
                <a:solidFill>
                  <a:srgbClr val="69112C"/>
                </a:solidFill>
                <a:latin typeface="Guardi LT Roman" panose="02000503080000020003"/>
              </a:rPr>
              <a:t>grenzüberschreitender</a:t>
            </a:r>
            <a:r>
              <a:rPr lang="en-US" sz="1800" dirty="0">
                <a:solidFill>
                  <a:srgbClr val="69112C"/>
                </a:solidFill>
                <a:latin typeface="&quot;Yeseva One&quot;"/>
              </a:rPr>
              <a:t> </a:t>
            </a:r>
            <a:r>
              <a:rPr lang="en-US" sz="1800" dirty="0" err="1">
                <a:solidFill>
                  <a:srgbClr val="69112C"/>
                </a:solidFill>
                <a:latin typeface="&quot;Yeseva One&quot;"/>
              </a:rPr>
              <a:t>Energiegemeinschaften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663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92919" y="2278856"/>
            <a:ext cx="8151019" cy="342900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492919" y="2278856"/>
            <a:ext cx="8151019" cy="778669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564356" y="3057525"/>
            <a:ext cx="6215063" cy="7144"/>
          </a:xfrm>
          <a:prstGeom prst="rect">
            <a:avLst/>
          </a:prstGeom>
          <a:solidFill>
            <a:srgbClr val="85A1C4"/>
          </a:solidFill>
        </p:spPr>
      </p:sp>
      <p:sp>
        <p:nvSpPr>
          <p:cNvPr id="7" name="AutoShape 7"/>
          <p:cNvSpPr/>
          <p:nvPr/>
        </p:nvSpPr>
        <p:spPr>
          <a:xfrm>
            <a:off x="492919" y="3057525"/>
            <a:ext cx="8151019" cy="778669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564356" y="3836194"/>
            <a:ext cx="5722144" cy="7144"/>
          </a:xfrm>
          <a:prstGeom prst="rect">
            <a:avLst/>
          </a:prstGeom>
          <a:solidFill>
            <a:srgbClr val="85A1C4"/>
          </a:solidFill>
        </p:spPr>
      </p:sp>
      <p:sp>
        <p:nvSpPr>
          <p:cNvPr id="9" name="AutoShape 9"/>
          <p:cNvSpPr/>
          <p:nvPr/>
        </p:nvSpPr>
        <p:spPr>
          <a:xfrm>
            <a:off x="492919" y="3836194"/>
            <a:ext cx="8151019" cy="935831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0" name="AutoShape 10"/>
          <p:cNvSpPr/>
          <p:nvPr/>
        </p:nvSpPr>
        <p:spPr>
          <a:xfrm>
            <a:off x="564356" y="4772025"/>
            <a:ext cx="5236369" cy="7144"/>
          </a:xfrm>
          <a:prstGeom prst="rect">
            <a:avLst/>
          </a:prstGeom>
          <a:solidFill>
            <a:srgbClr val="85A1C4"/>
          </a:solidFill>
        </p:spPr>
      </p:sp>
      <p:sp>
        <p:nvSpPr>
          <p:cNvPr id="11" name="AutoShape 11"/>
          <p:cNvSpPr/>
          <p:nvPr/>
        </p:nvSpPr>
        <p:spPr>
          <a:xfrm>
            <a:off x="492919" y="4772025"/>
            <a:ext cx="8151019" cy="935831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2" name="AutoShape 12"/>
          <p:cNvSpPr/>
          <p:nvPr/>
        </p:nvSpPr>
        <p:spPr>
          <a:xfrm>
            <a:off x="564356" y="5707856"/>
            <a:ext cx="4743450" cy="7144"/>
          </a:xfrm>
          <a:prstGeom prst="rect">
            <a:avLst/>
          </a:prstGeom>
          <a:solidFill>
            <a:srgbClr val="85A1C4"/>
          </a:solidFill>
        </p:spPr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456" y="2278856"/>
            <a:ext cx="1314450" cy="101441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9456" y="2278856"/>
            <a:ext cx="1314450" cy="101441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9456" y="2278856"/>
            <a:ext cx="1314450" cy="101441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9456" y="2278856"/>
            <a:ext cx="1314450" cy="101441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5119" y="3057525"/>
            <a:ext cx="1671638" cy="101441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5119" y="3057525"/>
            <a:ext cx="1671638" cy="101441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5119" y="3057525"/>
            <a:ext cx="1671638" cy="101441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9350" y="3836194"/>
            <a:ext cx="2035969" cy="117157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29350" y="3836194"/>
            <a:ext cx="2035969" cy="117157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29350" y="3836194"/>
            <a:ext cx="2035969" cy="117157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07869" y="4772025"/>
            <a:ext cx="2400300" cy="117157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07869" y="4772025"/>
            <a:ext cx="2400300" cy="117157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07869" y="4772025"/>
            <a:ext cx="2400300" cy="1171575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395536" y="732234"/>
            <a:ext cx="8151019" cy="74295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n-US" sz="2700" b="1" dirty="0">
                <a:solidFill>
                  <a:srgbClr val="69112C"/>
                </a:solidFill>
                <a:latin typeface="Guardi LT Roman"/>
              </a:rPr>
              <a:t>Die </a:t>
            </a:r>
            <a:r>
              <a:rPr lang="en-US" sz="2700" b="1" dirty="0" err="1">
                <a:solidFill>
                  <a:srgbClr val="69112C"/>
                </a:solidFill>
                <a:latin typeface="Guardi LT Roman"/>
              </a:rPr>
              <a:t>Herausforderung</a:t>
            </a:r>
            <a:r>
              <a:rPr lang="en-US" sz="2700" b="1" dirty="0">
                <a:solidFill>
                  <a:srgbClr val="69112C"/>
                </a:solidFill>
                <a:latin typeface="Guardi LT Roman"/>
              </a:rPr>
              <a:t>: </a:t>
            </a:r>
            <a:r>
              <a:rPr lang="en-US" sz="2700" b="1" dirty="0" err="1">
                <a:solidFill>
                  <a:srgbClr val="69112C"/>
                </a:solidFill>
                <a:latin typeface="Guardi LT Roman"/>
              </a:rPr>
              <a:t>Begrenzte</a:t>
            </a:r>
            <a:r>
              <a:rPr lang="en-US" sz="27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2700" b="1" dirty="0" err="1">
                <a:solidFill>
                  <a:srgbClr val="69112C"/>
                </a:solidFill>
                <a:latin typeface="Guardi LT Roman"/>
              </a:rPr>
              <a:t>Netzanschlusskapazitäten</a:t>
            </a:r>
            <a:endParaRPr lang="en-US" sz="619" dirty="0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635794" y="2386012"/>
            <a:ext cx="6072188" cy="185738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r">
              <a:lnSpc>
                <a:spcPct val="120000"/>
              </a:lnSpc>
              <a:defRPr/>
            </a:pPr>
            <a:r>
              <a:rPr lang="en-US" sz="1181" b="1">
                <a:solidFill>
                  <a:srgbClr val="69112C"/>
                </a:solidFill>
                <a:latin typeface="Guardi LT Roman"/>
              </a:rPr>
              <a:t>Aktuelles Problem</a:t>
            </a:r>
            <a:endParaRPr lang="en-US" sz="619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35794" y="3164681"/>
            <a:ext cx="5579269" cy="185738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r">
              <a:lnSpc>
                <a:spcPct val="120000"/>
              </a:lnSpc>
              <a:defRPr/>
            </a:pPr>
            <a:r>
              <a:rPr lang="en-US" sz="1181" b="1" dirty="0" err="1">
                <a:solidFill>
                  <a:srgbClr val="69112C"/>
                </a:solidFill>
                <a:latin typeface="Guardi LT Roman"/>
              </a:rPr>
              <a:t>Verzögerter</a:t>
            </a:r>
            <a:r>
              <a:rPr lang="en-US" sz="1181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181" b="1" dirty="0" err="1">
                <a:solidFill>
                  <a:srgbClr val="69112C"/>
                </a:solidFill>
                <a:latin typeface="Guardi LT Roman"/>
              </a:rPr>
              <a:t>Netzausbau</a:t>
            </a:r>
            <a:endParaRPr lang="en-US" sz="619" dirty="0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35794" y="3943350"/>
            <a:ext cx="5093494" cy="185738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r">
              <a:lnSpc>
                <a:spcPct val="120000"/>
              </a:lnSpc>
              <a:defRPr/>
            </a:pPr>
            <a:r>
              <a:rPr lang="en-US" sz="1181" b="1">
                <a:solidFill>
                  <a:srgbClr val="69112C"/>
                </a:solidFill>
                <a:latin typeface="Guardi LT Roman"/>
              </a:rPr>
              <a:t>Massive Potenziale blockiert</a:t>
            </a:r>
            <a:endParaRPr lang="en-US" sz="619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635794" y="4879181"/>
            <a:ext cx="4600575" cy="185738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r">
              <a:lnSpc>
                <a:spcPct val="120000"/>
              </a:lnSpc>
              <a:defRPr/>
            </a:pPr>
            <a:r>
              <a:rPr lang="en-US" sz="1181" b="1">
                <a:solidFill>
                  <a:srgbClr val="69112C"/>
                </a:solidFill>
                <a:latin typeface="Guardi LT Roman"/>
              </a:rPr>
              <a:t>Strukturelle Defizite</a:t>
            </a:r>
            <a:endParaRPr lang="en-US" sz="619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492919" y="2007394"/>
            <a:ext cx="8151019" cy="150019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900" b="1" dirty="0" err="1">
                <a:solidFill>
                  <a:srgbClr val="69112C"/>
                </a:solidFill>
                <a:latin typeface="Guardi LT Roman"/>
              </a:rPr>
              <a:t>Erkenntnisse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900" b="1" dirty="0" err="1">
                <a:solidFill>
                  <a:srgbClr val="69112C"/>
                </a:solidFill>
                <a:latin typeface="Guardi LT Roman"/>
              </a:rPr>
              <a:t>aus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 der </a:t>
            </a:r>
            <a:r>
              <a:rPr lang="en-US" sz="900" b="1" dirty="0" err="1">
                <a:solidFill>
                  <a:srgbClr val="69112C"/>
                </a:solidFill>
                <a:latin typeface="Guardi LT Roman"/>
              </a:rPr>
              <a:t>Gesamtstrategie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 Landkreis Görlitz</a:t>
            </a:r>
            <a:endParaRPr lang="en-US" sz="800" dirty="0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635794" y="2643188"/>
            <a:ext cx="6072188" cy="307181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r">
              <a:lnSpc>
                <a:spcPct val="150000"/>
              </a:lnSpc>
              <a:defRPr/>
            </a:pPr>
            <a:r>
              <a:rPr lang="en-US" sz="900" b="1" dirty="0" err="1">
                <a:solidFill>
                  <a:srgbClr val="69112C"/>
                </a:solidFill>
                <a:latin typeface="Guardi LT Roman"/>
              </a:rPr>
              <a:t>Vielen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900" b="1" dirty="0" err="1">
                <a:solidFill>
                  <a:srgbClr val="69112C"/>
                </a:solidFill>
                <a:latin typeface="Guardi LT Roman"/>
              </a:rPr>
              <a:t>geplanten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 EE-</a:t>
            </a:r>
            <a:r>
              <a:rPr lang="en-US" sz="900" b="1" dirty="0" err="1">
                <a:solidFill>
                  <a:srgbClr val="69112C"/>
                </a:solidFill>
                <a:latin typeface="Guardi LT Roman"/>
              </a:rPr>
              <a:t>Projekten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900" b="1" dirty="0" err="1">
                <a:solidFill>
                  <a:srgbClr val="69112C"/>
                </a:solidFill>
                <a:latin typeface="Guardi LT Roman"/>
              </a:rPr>
              <a:t>fehlt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900" b="1" dirty="0" err="1">
                <a:solidFill>
                  <a:srgbClr val="69112C"/>
                </a:solidFill>
                <a:latin typeface="Guardi LT Roman"/>
              </a:rPr>
              <a:t>Netzanschlusskapazität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. </a:t>
            </a:r>
            <a:r>
              <a:rPr lang="en-US" sz="900" b="1" dirty="0" err="1">
                <a:solidFill>
                  <a:srgbClr val="69112C"/>
                </a:solidFill>
                <a:latin typeface="Guardi LT Roman"/>
              </a:rPr>
              <a:t>Umspannwerk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900" b="1" dirty="0" err="1">
                <a:solidFill>
                  <a:srgbClr val="69112C"/>
                </a:solidFill>
                <a:latin typeface="Guardi LT Roman"/>
              </a:rPr>
              <a:t>Niesky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: </a:t>
            </a:r>
            <a:r>
              <a:rPr lang="en-US" sz="900" b="1" dirty="0" err="1">
                <a:solidFill>
                  <a:srgbClr val="69112C"/>
                </a:solidFill>
                <a:latin typeface="Guardi LT Roman"/>
              </a:rPr>
              <a:t>keine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900" b="1" dirty="0" err="1">
                <a:solidFill>
                  <a:srgbClr val="69112C"/>
                </a:solidFill>
                <a:latin typeface="Guardi LT Roman"/>
              </a:rPr>
              <a:t>freien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900" b="1" dirty="0" err="1">
                <a:solidFill>
                  <a:srgbClr val="69112C"/>
                </a:solidFill>
                <a:latin typeface="Guardi LT Roman"/>
              </a:rPr>
              <a:t>Kapazitäten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900" b="1" dirty="0" err="1">
                <a:solidFill>
                  <a:srgbClr val="69112C"/>
                </a:solidFill>
                <a:latin typeface="Guardi LT Roman"/>
              </a:rPr>
              <a:t>mehr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.</a:t>
            </a:r>
            <a:endParaRPr lang="en-US" sz="800" dirty="0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635794" y="3421856"/>
            <a:ext cx="5579269" cy="307181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r">
              <a:lnSpc>
                <a:spcPct val="150000"/>
              </a:lnSpc>
              <a:defRPr/>
            </a:pPr>
            <a:r>
              <a:rPr lang="en-US" sz="900" b="1" dirty="0" err="1">
                <a:solidFill>
                  <a:srgbClr val="69112C"/>
                </a:solidFill>
                <a:latin typeface="Guardi LT Roman"/>
              </a:rPr>
              <a:t>Geplante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900" b="1" dirty="0" err="1">
                <a:solidFill>
                  <a:srgbClr val="69112C"/>
                </a:solidFill>
                <a:latin typeface="Guardi LT Roman"/>
              </a:rPr>
              <a:t>Netzausbaumaßnahmen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 (P262) erst für </a:t>
            </a:r>
            <a:r>
              <a:rPr lang="en-US" sz="1050" b="1" dirty="0">
                <a:solidFill>
                  <a:srgbClr val="69112C"/>
                </a:solidFill>
                <a:latin typeface="Guardi LT Roman"/>
              </a:rPr>
              <a:t>2037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900" b="1" dirty="0" err="1">
                <a:solidFill>
                  <a:srgbClr val="69112C"/>
                </a:solidFill>
                <a:latin typeface="Guardi LT Roman"/>
              </a:rPr>
              <a:t>vorgesehen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pl-PL" sz="900" b="1" dirty="0">
                <a:solidFill>
                  <a:srgbClr val="69112C"/>
                </a:solidFill>
                <a:latin typeface="Guardi LT Roman"/>
              </a:rPr>
              <a:t>-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900" b="1" dirty="0" err="1">
                <a:solidFill>
                  <a:srgbClr val="69112C"/>
                </a:solidFill>
                <a:latin typeface="Guardi LT Roman"/>
              </a:rPr>
              <a:t>viel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900" b="1" dirty="0" err="1">
                <a:solidFill>
                  <a:srgbClr val="69112C"/>
                </a:solidFill>
                <a:latin typeface="Guardi LT Roman"/>
              </a:rPr>
              <a:t>zu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900" b="1" dirty="0" err="1">
                <a:solidFill>
                  <a:srgbClr val="69112C"/>
                </a:solidFill>
                <a:latin typeface="Guardi LT Roman"/>
              </a:rPr>
              <a:t>spät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 für </a:t>
            </a:r>
            <a:r>
              <a:rPr lang="en-US" sz="900" b="1" dirty="0" err="1">
                <a:solidFill>
                  <a:srgbClr val="69112C"/>
                </a:solidFill>
                <a:latin typeface="Guardi LT Roman"/>
              </a:rPr>
              <a:t>nationale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 EE-</a:t>
            </a:r>
            <a:r>
              <a:rPr lang="en-US" sz="900" b="1" dirty="0" err="1">
                <a:solidFill>
                  <a:srgbClr val="69112C"/>
                </a:solidFill>
                <a:latin typeface="Guardi LT Roman"/>
              </a:rPr>
              <a:t>Ausbauziele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050" b="1" dirty="0">
                <a:solidFill>
                  <a:srgbClr val="69112C"/>
                </a:solidFill>
                <a:latin typeface="Guardi LT Roman"/>
              </a:rPr>
              <a:t>2030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.</a:t>
            </a:r>
            <a:endParaRPr lang="en-US" sz="800" dirty="0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635794" y="4200525"/>
            <a:ext cx="5093494" cy="46434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r">
              <a:lnSpc>
                <a:spcPct val="150000"/>
              </a:lnSpc>
              <a:defRPr/>
            </a:pPr>
            <a:r>
              <a:rPr lang="en-US" sz="1050" b="1" dirty="0">
                <a:solidFill>
                  <a:srgbClr val="69112C"/>
                </a:solidFill>
                <a:latin typeface="Guardi LT Roman"/>
              </a:rPr>
              <a:t>916 MW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900" b="1" dirty="0" err="1">
                <a:solidFill>
                  <a:srgbClr val="69112C"/>
                </a:solidFill>
                <a:latin typeface="Guardi LT Roman"/>
              </a:rPr>
              <a:t>Windenergie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 und </a:t>
            </a:r>
            <a:r>
              <a:rPr lang="en-US" sz="1050" b="1" dirty="0">
                <a:solidFill>
                  <a:srgbClr val="69112C"/>
                </a:solidFill>
                <a:latin typeface="Guardi LT Roman"/>
              </a:rPr>
              <a:t>591 MW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 PV-</a:t>
            </a:r>
            <a:r>
              <a:rPr lang="en-US" sz="900" b="1" dirty="0" err="1">
                <a:solidFill>
                  <a:srgbClr val="69112C"/>
                </a:solidFill>
                <a:latin typeface="Guardi LT Roman"/>
              </a:rPr>
              <a:t>Freiflächenanlagen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900" b="1" dirty="0" err="1">
                <a:solidFill>
                  <a:srgbClr val="69112C"/>
                </a:solidFill>
                <a:latin typeface="Guardi LT Roman"/>
              </a:rPr>
              <a:t>können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900" b="1" dirty="0" err="1">
                <a:solidFill>
                  <a:srgbClr val="69112C"/>
                </a:solidFill>
                <a:latin typeface="Guardi LT Roman"/>
              </a:rPr>
              <a:t>nicht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900" b="1" dirty="0" err="1">
                <a:solidFill>
                  <a:srgbClr val="69112C"/>
                </a:solidFill>
                <a:latin typeface="Guardi LT Roman"/>
              </a:rPr>
              <a:t>zeitgerecht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900" b="1" dirty="0" err="1">
                <a:solidFill>
                  <a:srgbClr val="69112C"/>
                </a:solidFill>
                <a:latin typeface="Guardi LT Roman"/>
              </a:rPr>
              <a:t>ans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 Netz. </a:t>
            </a:r>
            <a:r>
              <a:rPr lang="en-US" sz="900" b="1" dirty="0" err="1">
                <a:solidFill>
                  <a:srgbClr val="69112C"/>
                </a:solidFill>
                <a:latin typeface="Guardi LT Roman"/>
              </a:rPr>
              <a:t>Gleichzeitiger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 Anschluss </a:t>
            </a:r>
            <a:r>
              <a:rPr lang="en-US" sz="900" b="1" dirty="0" err="1">
                <a:solidFill>
                  <a:srgbClr val="69112C"/>
                </a:solidFill>
                <a:latin typeface="Guardi LT Roman"/>
              </a:rPr>
              <a:t>aller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900" b="1" dirty="0" err="1">
                <a:solidFill>
                  <a:srgbClr val="69112C"/>
                </a:solidFill>
                <a:latin typeface="Guardi LT Roman"/>
              </a:rPr>
              <a:t>Projekte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900" b="1" dirty="0" err="1">
                <a:solidFill>
                  <a:srgbClr val="69112C"/>
                </a:solidFill>
                <a:latin typeface="Guardi LT Roman"/>
              </a:rPr>
              <a:t>technisch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900" b="1" dirty="0" err="1">
                <a:solidFill>
                  <a:srgbClr val="69112C"/>
                </a:solidFill>
                <a:latin typeface="Guardi LT Roman"/>
              </a:rPr>
              <a:t>unmöglich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.</a:t>
            </a:r>
            <a:endParaRPr lang="en-US" sz="800" dirty="0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635794" y="5136356"/>
            <a:ext cx="4600575" cy="46434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r">
              <a:lnSpc>
                <a:spcPct val="150000"/>
              </a:lnSpc>
              <a:defRPr/>
            </a:pPr>
            <a:r>
              <a:rPr lang="en-US" sz="900" b="1" dirty="0" err="1">
                <a:solidFill>
                  <a:srgbClr val="69112C"/>
                </a:solidFill>
                <a:latin typeface="Guardi LT Roman"/>
              </a:rPr>
              <a:t>Unzureichende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900" b="1" dirty="0" err="1">
                <a:solidFill>
                  <a:srgbClr val="69112C"/>
                </a:solidFill>
                <a:latin typeface="Guardi LT Roman"/>
              </a:rPr>
              <a:t>Anreize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 für </a:t>
            </a:r>
            <a:r>
              <a:rPr lang="en-US" sz="900" b="1" dirty="0" err="1">
                <a:solidFill>
                  <a:srgbClr val="69112C"/>
                </a:solidFill>
                <a:latin typeface="Guardi LT Roman"/>
              </a:rPr>
              <a:t>regionalen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900" b="1" dirty="0" err="1">
                <a:solidFill>
                  <a:srgbClr val="69112C"/>
                </a:solidFill>
                <a:latin typeface="Guardi LT Roman"/>
              </a:rPr>
              <a:t>Verbrauch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. </a:t>
            </a:r>
            <a:r>
              <a:rPr lang="en-US" sz="900" b="1" dirty="0" err="1">
                <a:solidFill>
                  <a:srgbClr val="69112C"/>
                </a:solidFill>
                <a:latin typeface="Guardi LT Roman"/>
              </a:rPr>
              <a:t>Marktdesign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 und </a:t>
            </a:r>
            <a:r>
              <a:rPr lang="en-US" sz="900" b="1" dirty="0" err="1">
                <a:solidFill>
                  <a:srgbClr val="69112C"/>
                </a:solidFill>
                <a:latin typeface="Guardi LT Roman"/>
              </a:rPr>
              <a:t>Netzentgeltstruktur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900" b="1" dirty="0" err="1">
                <a:solidFill>
                  <a:srgbClr val="69112C"/>
                </a:solidFill>
                <a:latin typeface="Guardi LT Roman"/>
              </a:rPr>
              <a:t>nicht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 optimal für </a:t>
            </a:r>
            <a:r>
              <a:rPr lang="en-US" sz="900" b="1" dirty="0" err="1">
                <a:solidFill>
                  <a:srgbClr val="69112C"/>
                </a:solidFill>
                <a:latin typeface="Guardi LT Roman"/>
              </a:rPr>
              <a:t>lokale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900" b="1" dirty="0" err="1">
                <a:solidFill>
                  <a:srgbClr val="69112C"/>
                </a:solidFill>
                <a:latin typeface="Guardi LT Roman"/>
              </a:rPr>
              <a:t>Energiesysteme</a:t>
            </a:r>
            <a:r>
              <a:rPr lang="en-US" sz="900" b="1" dirty="0">
                <a:solidFill>
                  <a:srgbClr val="69112C"/>
                </a:solidFill>
                <a:latin typeface="Guardi LT Roman"/>
              </a:rPr>
              <a:t>.</a:t>
            </a:r>
            <a:endParaRPr lang="en-US" sz="800" dirty="0">
              <a:solidFill>
                <a:srgbClr val="69112C"/>
              </a:solidFill>
              <a:latin typeface="Guardi LT Roman"/>
            </a:endParaRPr>
          </a:p>
        </p:txBody>
      </p:sp>
      <p:pic>
        <p:nvPicPr>
          <p:cNvPr id="36" name="Picture 36"/>
          <p:cNvPicPr>
            <a:picLocks noChangeAspect="1"/>
          </p:cNvPicPr>
          <p:nvPr/>
        </p:nvPicPr>
        <p:blipFill>
          <a:blip r:embed="rId16"/>
          <a:srcRect t="19000" b="19000"/>
          <a:stretch>
            <a:fillRect/>
          </a:stretch>
        </p:blipFill>
        <p:spPr>
          <a:xfrm>
            <a:off x="7258050" y="2986087"/>
            <a:ext cx="157163" cy="100013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7"/>
          <a:srcRect t="14000" b="14000"/>
          <a:stretch>
            <a:fillRect/>
          </a:stretch>
        </p:blipFill>
        <p:spPr>
          <a:xfrm>
            <a:off x="6779419" y="3764756"/>
            <a:ext cx="135731" cy="100013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/>
          <a:srcRect t="14000" b="14000"/>
          <a:stretch>
            <a:fillRect/>
          </a:stretch>
        </p:blipFill>
        <p:spPr>
          <a:xfrm>
            <a:off x="6293644" y="4700587"/>
            <a:ext cx="135731" cy="100013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9"/>
          <a:srcRect t="14000" b="14000"/>
          <a:stretch>
            <a:fillRect/>
          </a:stretch>
        </p:blipFill>
        <p:spPr>
          <a:xfrm>
            <a:off x="5800725" y="5636419"/>
            <a:ext cx="135731" cy="100013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FAC37D9A-F387-00E8-AEB6-C013B9AEECE6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20075" t="5201" r="64175" b="10800"/>
          <a:stretch>
            <a:fillRect/>
          </a:stretch>
        </p:blipFill>
        <p:spPr>
          <a:xfrm>
            <a:off x="7918837" y="2497627"/>
            <a:ext cx="1160870" cy="174130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55AEA5A2-2F25-2114-CCAD-43F1379D3F11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l="18500" t="5201" r="62600" b="5201"/>
          <a:stretch>
            <a:fillRect/>
          </a:stretch>
        </p:blipFill>
        <p:spPr>
          <a:xfrm>
            <a:off x="7164288" y="4266422"/>
            <a:ext cx="1841704" cy="245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8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F7418DE-0958-6230-4F46-A30EBCD602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651" t="33882" r="66537" b="13600"/>
          <a:stretch>
            <a:fillRect/>
          </a:stretch>
        </p:blipFill>
        <p:spPr>
          <a:xfrm>
            <a:off x="69605" y="71869"/>
            <a:ext cx="4502395" cy="554461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B9810DC-A805-6A43-ECD5-824E7C2A29F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139" t="41600" r="73538" b="27600"/>
          <a:stretch>
            <a:fillRect/>
          </a:stretch>
        </p:blipFill>
        <p:spPr>
          <a:xfrm>
            <a:off x="4716016" y="260648"/>
            <a:ext cx="4089592" cy="4248472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ABC0611-696E-F0D5-B2A1-44BA6BFD459A}"/>
              </a:ext>
            </a:extLst>
          </p:cNvPr>
          <p:cNvSpPr txBox="1"/>
          <p:nvPr/>
        </p:nvSpPr>
        <p:spPr>
          <a:xfrm>
            <a:off x="2272900" y="6416799"/>
            <a:ext cx="5796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l-PL" sz="700" i="0" u="none" strike="noStrike" baseline="0" dirty="0">
              <a:solidFill>
                <a:srgbClr val="690E2C"/>
              </a:solidFill>
              <a:latin typeface="Guardi LT Roman"/>
            </a:endParaRPr>
          </a:p>
          <a:p>
            <a:r>
              <a:rPr lang="de-DE" sz="700" i="0" u="none" strike="noStrike" baseline="0" dirty="0">
                <a:solidFill>
                  <a:srgbClr val="690E2C"/>
                </a:solidFill>
                <a:latin typeface="Guardi LT Roman"/>
              </a:rPr>
              <a:t> </a:t>
            </a:r>
            <a:r>
              <a:rPr lang="en-US" sz="1100" dirty="0">
                <a:solidFill>
                  <a:srgbClr val="69112C"/>
                </a:solidFill>
                <a:latin typeface="Guardi LT Roman"/>
                <a:ea typeface="&quot;Yeseva One&quot;"/>
              </a:rPr>
              <a:t>🔗 </a:t>
            </a:r>
            <a:r>
              <a:rPr lang="pl-PL" sz="1100" dirty="0">
                <a:solidFill>
                  <a:srgbClr val="69112C"/>
                </a:solidFill>
                <a:latin typeface="Guardi LT Roman"/>
                <a:ea typeface="&quot;Yeseva One&quot;"/>
              </a:rPr>
              <a:t> </a:t>
            </a:r>
            <a:r>
              <a:rPr lang="de-DE" sz="1100" i="0" u="none" strike="noStrike" baseline="0" dirty="0">
                <a:solidFill>
                  <a:srgbClr val="690E2C"/>
                </a:solidFill>
                <a:latin typeface="Guardi LT Roman"/>
              </a:rPr>
              <a:t>Gesamtstrategie für den Energie- und Netzausbau im Landkreis Görlitz </a:t>
            </a:r>
            <a:endParaRPr lang="pl-PL" sz="1100" dirty="0">
              <a:solidFill>
                <a:srgbClr val="690E2C"/>
              </a:solidFill>
              <a:latin typeface="Guardi LT Roman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8271DA42-B8CB-B290-8540-D4201788C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6" y="5616485"/>
            <a:ext cx="1268136" cy="37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G4uJRWCjJn8Qw0p50Aoz7DFxyFxLbYqagm6vv4J62GPJoIfjyQ3Jloq1r6Iy82NZDefA5X80E9XbCzRWfDwslrwri3l08Hy4lB4e3oiTdfgUv8n+Hxm0nvHIDvgAAAABJRU5ErkJggg== (402×125)">
            <a:extLst>
              <a:ext uri="{FF2B5EF4-FFF2-40B4-BE49-F238E27FC236}">
                <a16:creationId xmlns:a16="http://schemas.microsoft.com/office/drawing/2014/main" id="{B2860823-D2F4-B373-2EC2-A2D169737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209" y="5004392"/>
            <a:ext cx="1441079" cy="44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58391FC-D51F-0BFD-4EE9-EC38AC70E267}"/>
              </a:ext>
            </a:extLst>
          </p:cNvPr>
          <p:cNvSpPr txBox="1"/>
          <p:nvPr/>
        </p:nvSpPr>
        <p:spPr>
          <a:xfrm>
            <a:off x="6346743" y="4901421"/>
            <a:ext cx="3423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pl-PL" sz="1400" dirty="0">
                <a:latin typeface="Guardi LT Roman"/>
              </a:rPr>
            </a:br>
            <a:r>
              <a:rPr lang="pl-PL" sz="1400" b="0" i="0" dirty="0" err="1">
                <a:solidFill>
                  <a:srgbClr val="1F1F1F"/>
                </a:solidFill>
                <a:effectLst/>
                <a:latin typeface="Guardi LT Roman"/>
              </a:rPr>
              <a:t>Übertragungsnetzbetreiber</a:t>
            </a:r>
            <a:endParaRPr lang="pl-PL" sz="1400" dirty="0">
              <a:latin typeface="Guardi LT Roman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902AB05-3525-70B3-CA35-5C13F543D967}"/>
              </a:ext>
            </a:extLst>
          </p:cNvPr>
          <p:cNvSpPr txBox="1"/>
          <p:nvPr/>
        </p:nvSpPr>
        <p:spPr>
          <a:xfrm>
            <a:off x="6387022" y="5534494"/>
            <a:ext cx="4739950" cy="41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ts val="2700"/>
              </a:lnSpc>
              <a:buNone/>
            </a:pPr>
            <a:r>
              <a:rPr lang="de-DE" sz="1400" b="0" i="0" dirty="0">
                <a:solidFill>
                  <a:srgbClr val="1F1F1F"/>
                </a:solidFill>
                <a:effectLst/>
                <a:latin typeface="Guardi LT Roman"/>
              </a:rPr>
              <a:t>Verteilnetzbetreiber</a:t>
            </a:r>
          </a:p>
        </p:txBody>
      </p:sp>
    </p:spTree>
    <p:extLst>
      <p:ext uri="{BB962C8B-B14F-4D97-AF65-F5344CB8AC3E}">
        <p14:creationId xmlns:p14="http://schemas.microsoft.com/office/powerpoint/2010/main" val="3457548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F249F87-ADC5-7D9B-D7F0-7B995A55D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22FB-7C45-435F-B513-7B0E8878DD26}" type="slidenum">
              <a:rPr lang="de-D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</a:t>
            </a:fld>
            <a:endParaRPr lang="de-D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9987697-D7BF-0B38-DEAB-DB4083E587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651" t="19200" r="60237" b="5201"/>
          <a:stretch>
            <a:fillRect/>
          </a:stretch>
        </p:blipFill>
        <p:spPr>
          <a:xfrm>
            <a:off x="3861251" y="136525"/>
            <a:ext cx="5184576" cy="608624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7E0531F-CF11-50BE-6986-7BFE27A07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76617"/>
            <a:ext cx="1043873" cy="127090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7FC9080-D232-2A23-471A-CA04709E58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229200"/>
            <a:ext cx="1858700" cy="80191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FEB7917-9548-880F-8C13-8A28975260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4" y="3969769"/>
            <a:ext cx="1501947" cy="480131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6BC19E80-E190-53F6-615E-9D6C7AAFA332}"/>
              </a:ext>
            </a:extLst>
          </p:cNvPr>
          <p:cNvSpPr txBox="1"/>
          <p:nvPr/>
        </p:nvSpPr>
        <p:spPr>
          <a:xfrm>
            <a:off x="1403648" y="961561"/>
            <a:ext cx="8151019" cy="335756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n-US" sz="2194" b="1" dirty="0">
                <a:solidFill>
                  <a:srgbClr val="69112C"/>
                </a:solidFill>
                <a:latin typeface="Guardi LT Roman"/>
              </a:rPr>
              <a:t>Unser </a:t>
            </a:r>
            <a:r>
              <a:rPr lang="en-US" sz="2194" b="1" dirty="0" err="1">
                <a:solidFill>
                  <a:srgbClr val="69112C"/>
                </a:solidFill>
                <a:latin typeface="Guardi LT Roman"/>
              </a:rPr>
              <a:t>Pilotprojekt</a:t>
            </a:r>
            <a:endParaRPr lang="en-US" sz="619" dirty="0">
              <a:solidFill>
                <a:srgbClr val="69112C"/>
              </a:solidFill>
              <a:latin typeface="Guardi LT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3909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92919" y="2067073"/>
            <a:ext cx="8151019" cy="4371975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492919" y="2067073"/>
            <a:ext cx="8151019" cy="1071563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3071813" y="3152923"/>
            <a:ext cx="5536406" cy="7144"/>
          </a:xfrm>
          <a:prstGeom prst="roundRect">
            <a:avLst>
              <a:gd name="adj" fmla="val 50000"/>
            </a:avLst>
          </a:prstGeom>
          <a:solidFill>
            <a:srgbClr val="85A1C4"/>
          </a:solidFill>
        </p:spPr>
      </p:sp>
      <p:sp>
        <p:nvSpPr>
          <p:cNvPr id="7" name="AutoShape 7"/>
          <p:cNvSpPr/>
          <p:nvPr/>
        </p:nvSpPr>
        <p:spPr>
          <a:xfrm>
            <a:off x="492919" y="3160067"/>
            <a:ext cx="8151019" cy="1071563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3571875" y="4245917"/>
            <a:ext cx="5029200" cy="7144"/>
          </a:xfrm>
          <a:prstGeom prst="roundRect">
            <a:avLst>
              <a:gd name="adj" fmla="val 50000"/>
            </a:avLst>
          </a:prstGeom>
          <a:solidFill>
            <a:srgbClr val="85A1C4"/>
          </a:solidFill>
        </p:spPr>
      </p:sp>
      <p:sp>
        <p:nvSpPr>
          <p:cNvPr id="9" name="AutoShape 9"/>
          <p:cNvSpPr/>
          <p:nvPr/>
        </p:nvSpPr>
        <p:spPr>
          <a:xfrm>
            <a:off x="492919" y="4260204"/>
            <a:ext cx="8151019" cy="1071563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0" name="AutoShape 10"/>
          <p:cNvSpPr/>
          <p:nvPr/>
        </p:nvSpPr>
        <p:spPr>
          <a:xfrm>
            <a:off x="4079081" y="5346054"/>
            <a:ext cx="4529138" cy="7144"/>
          </a:xfrm>
          <a:prstGeom prst="roundRect">
            <a:avLst>
              <a:gd name="adj" fmla="val 50000"/>
            </a:avLst>
          </a:prstGeom>
          <a:solidFill>
            <a:srgbClr val="85A1C4"/>
          </a:solidFill>
        </p:spPr>
      </p:sp>
      <p:sp>
        <p:nvSpPr>
          <p:cNvPr id="11" name="AutoShape 11"/>
          <p:cNvSpPr/>
          <p:nvPr/>
        </p:nvSpPr>
        <p:spPr>
          <a:xfrm>
            <a:off x="492919" y="5360342"/>
            <a:ext cx="8151019" cy="1071563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2" name="AutoShape 12"/>
          <p:cNvSpPr/>
          <p:nvPr/>
        </p:nvSpPr>
        <p:spPr>
          <a:xfrm>
            <a:off x="4586288" y="6446192"/>
            <a:ext cx="4021931" cy="7144"/>
          </a:xfrm>
          <a:prstGeom prst="roundRect">
            <a:avLst>
              <a:gd name="adj" fmla="val 50000"/>
            </a:avLst>
          </a:prstGeom>
          <a:solidFill>
            <a:srgbClr val="85A1C4"/>
          </a:solidFill>
        </p:spPr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2067073"/>
            <a:ext cx="600075" cy="107156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5" y="3160067"/>
            <a:ext cx="1214438" cy="107156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344" y="4260204"/>
            <a:ext cx="1821656" cy="107156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7306" y="5360342"/>
            <a:ext cx="2436019" cy="1071563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492919" y="1085850"/>
            <a:ext cx="8151019" cy="20002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n-US" b="1" dirty="0">
                <a:solidFill>
                  <a:srgbClr val="69112C"/>
                </a:solidFill>
                <a:latin typeface="Guardi LT Roman"/>
              </a:rPr>
              <a:t>Pro-</a:t>
            </a:r>
            <a:r>
              <a:rPr lang="en-US" b="1" dirty="0" err="1">
                <a:solidFill>
                  <a:srgbClr val="69112C"/>
                </a:solidFill>
                <a:latin typeface="Guardi LT Roman"/>
              </a:rPr>
              <a:t>Argumente</a:t>
            </a:r>
            <a:r>
              <a:rPr lang="en-US" b="1" dirty="0">
                <a:solidFill>
                  <a:srgbClr val="69112C"/>
                </a:solidFill>
                <a:latin typeface="Guardi LT Roman"/>
              </a:rPr>
              <a:t> für </a:t>
            </a:r>
            <a:r>
              <a:rPr lang="en-US" b="1" dirty="0" err="1">
                <a:solidFill>
                  <a:srgbClr val="69112C"/>
                </a:solidFill>
                <a:latin typeface="Guardi LT Roman"/>
              </a:rPr>
              <a:t>eine</a:t>
            </a:r>
            <a:r>
              <a:rPr lang="en-US" b="1" dirty="0">
                <a:solidFill>
                  <a:srgbClr val="69112C"/>
                </a:solidFill>
                <a:latin typeface="Guardi LT Roman"/>
              </a:rPr>
              <a:t> CBEC in Görlitz-Zgorzelec</a:t>
            </a:r>
            <a:endParaRPr lang="en-US" sz="900" dirty="0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178969" y="2331392"/>
            <a:ext cx="5322094" cy="228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n-US" sz="2025" b="1">
                <a:solidFill>
                  <a:srgbClr val="69112C"/>
                </a:solidFill>
                <a:latin typeface="Guardi LT Roman"/>
              </a:rPr>
              <a:t>Strategischer Vorteil</a:t>
            </a:r>
            <a:endParaRPr lang="en-US" sz="619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679031" y="3360092"/>
            <a:ext cx="4814888" cy="228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n-US" sz="2025" b="1">
                <a:solidFill>
                  <a:srgbClr val="69112C"/>
                </a:solidFill>
                <a:latin typeface="Guardi LT Roman"/>
              </a:rPr>
              <a:t>Netzkapazität freischalten</a:t>
            </a:r>
            <a:endParaRPr lang="en-US" sz="619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186238" y="4345930"/>
            <a:ext cx="4314825" cy="457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n-US" sz="2025" b="1">
                <a:solidFill>
                  <a:srgbClr val="69112C"/>
                </a:solidFill>
                <a:latin typeface="Guardi LT Roman"/>
              </a:rPr>
              <a:t>Bestehende Kooperation nutzen</a:t>
            </a:r>
            <a:endParaRPr lang="en-US" sz="619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686300" y="5560367"/>
            <a:ext cx="3807619" cy="228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n-US" sz="2025" b="1">
                <a:solidFill>
                  <a:srgbClr val="69112C"/>
                </a:solidFill>
                <a:latin typeface="Guardi LT Roman"/>
              </a:rPr>
              <a:t>Finanzierungszugang</a:t>
            </a:r>
            <a:endParaRPr lang="en-US" sz="619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178968" y="2617142"/>
            <a:ext cx="6145560" cy="250031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Erste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institutionalisierte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CBEC in der Euroregion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Neiße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–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Vorreiterrolle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für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grenzüberschreitende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Energiewende</a:t>
            </a:r>
            <a:endParaRPr lang="en-US" sz="1000" dirty="0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679031" y="3652986"/>
            <a:ext cx="4814888" cy="378619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Gemeinsame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'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Einspeisenetze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' und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Infrastrukturlösungen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überwinden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Anschlussengpässe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.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Lokaler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Verbrauch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reduziert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Fernleitungsbedarf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.</a:t>
            </a:r>
            <a:endParaRPr lang="en-US" sz="1000" dirty="0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186238" y="4867423"/>
            <a:ext cx="4314825" cy="378619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Etablierte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Netzwerke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zwischen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ENO, STORIE und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Europastadt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.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Gemeinsame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Governance-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Erfahrung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.</a:t>
            </a:r>
            <a:endParaRPr lang="en-US" sz="1000" dirty="0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693444" y="5945086"/>
            <a:ext cx="3807619" cy="378619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Aggregierte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Projekte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erhöhen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Bankfähigkeit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. EU-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Förderprogramme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für CBECs. Blended Finance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durch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öffentlich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-private </a:t>
            </a:r>
            <a:r>
              <a:rPr lang="en-US" sz="1000" b="1" dirty="0" err="1">
                <a:solidFill>
                  <a:srgbClr val="69112C"/>
                </a:solidFill>
                <a:latin typeface="Guardi LT Roman"/>
              </a:rPr>
              <a:t>Partnerschaften</a:t>
            </a:r>
            <a:r>
              <a:rPr lang="en-US" sz="1000" b="1" dirty="0">
                <a:solidFill>
                  <a:srgbClr val="69112C"/>
                </a:solidFill>
                <a:latin typeface="Guardi LT Roman"/>
              </a:rPr>
              <a:t>.</a:t>
            </a:r>
            <a:endParaRPr lang="en-US" sz="1000" dirty="0">
              <a:solidFill>
                <a:srgbClr val="69112C"/>
              </a:solidFill>
              <a:latin typeface="Guardi LT Roman"/>
            </a:endParaR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6"/>
          <a:srcRect t="25000" b="25000"/>
          <a:stretch>
            <a:fillRect/>
          </a:stretch>
        </p:blipFill>
        <p:spPr>
          <a:xfrm>
            <a:off x="2457450" y="2567136"/>
            <a:ext cx="142875" cy="71438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7"/>
          <a:srcRect t="17000" b="17000"/>
          <a:stretch>
            <a:fillRect/>
          </a:stretch>
        </p:blipFill>
        <p:spPr>
          <a:xfrm>
            <a:off x="2471738" y="3660129"/>
            <a:ext cx="107156" cy="71438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8"/>
          <a:srcRect t="28000" b="28000"/>
          <a:stretch>
            <a:fillRect/>
          </a:stretch>
        </p:blipFill>
        <p:spPr>
          <a:xfrm>
            <a:off x="2450306" y="4760267"/>
            <a:ext cx="157163" cy="71438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9"/>
          <a:srcRect t="5000" b="5000"/>
          <a:stretch>
            <a:fillRect/>
          </a:stretch>
        </p:blipFill>
        <p:spPr>
          <a:xfrm>
            <a:off x="2493169" y="5860404"/>
            <a:ext cx="78581" cy="7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75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92919" y="1812248"/>
            <a:ext cx="8151019" cy="4107656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3621881" y="3028950"/>
            <a:ext cx="350044" cy="28575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4686300" y="2750344"/>
            <a:ext cx="350044" cy="28575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5343525" y="3486150"/>
            <a:ext cx="350044" cy="28575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4686300" y="4214813"/>
            <a:ext cx="350044" cy="28575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9" name="AutoShape 9"/>
          <p:cNvSpPr/>
          <p:nvPr/>
        </p:nvSpPr>
        <p:spPr>
          <a:xfrm>
            <a:off x="3621881" y="3936206"/>
            <a:ext cx="350044" cy="28575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713" y="2471738"/>
            <a:ext cx="2307431" cy="230743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92919" y="1171575"/>
            <a:ext cx="8151019" cy="271463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n-US" b="1">
                <a:solidFill>
                  <a:srgbClr val="69112C"/>
                </a:solidFill>
                <a:latin typeface="Guardi LT Roman"/>
              </a:rPr>
              <a:t>Projektziele und Methodik</a:t>
            </a:r>
            <a:endParaRPr lang="en-US" sz="619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87822" y="2244453"/>
            <a:ext cx="2221706" cy="40719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r">
              <a:lnSpc>
                <a:spcPct val="120000"/>
              </a:lnSpc>
              <a:defRPr/>
            </a:pPr>
            <a:r>
              <a:rPr lang="en-US" sz="1350" b="1" u="sng" dirty="0">
                <a:solidFill>
                  <a:srgbClr val="69112C"/>
                </a:solidFill>
                <a:latin typeface="Guardi LT Roman"/>
              </a:rPr>
              <a:t>Stakeholder-</a:t>
            </a:r>
            <a:r>
              <a:rPr lang="en-US" sz="1350" b="1" u="sng" dirty="0" err="1">
                <a:solidFill>
                  <a:srgbClr val="69112C"/>
                </a:solidFill>
                <a:latin typeface="Guardi LT Roman"/>
              </a:rPr>
              <a:t>Mobilisierung</a:t>
            </a:r>
            <a:endParaRPr lang="en-US" sz="619" u="sng" dirty="0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380894" y="1912221"/>
            <a:ext cx="2221706" cy="40719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n-US" sz="1350" b="1" u="sng" dirty="0" err="1">
                <a:solidFill>
                  <a:srgbClr val="69112C"/>
                </a:solidFill>
                <a:latin typeface="Guardi LT Roman"/>
              </a:rPr>
              <a:t>Bilinguale</a:t>
            </a:r>
            <a:r>
              <a:rPr lang="en-US" sz="1350" b="1" u="sng" dirty="0">
                <a:solidFill>
                  <a:srgbClr val="69112C"/>
                </a:solidFill>
                <a:latin typeface="Guardi LT Roman"/>
              </a:rPr>
              <a:t> Workshops</a:t>
            </a:r>
            <a:endParaRPr lang="en-US" sz="619" u="sng" dirty="0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380894" y="3501008"/>
            <a:ext cx="2221706" cy="20002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n-US" sz="1350" b="1" u="sng" dirty="0" err="1">
                <a:solidFill>
                  <a:srgbClr val="69112C"/>
                </a:solidFill>
                <a:latin typeface="Guardi LT Roman"/>
              </a:rPr>
              <a:t>Rechtliche</a:t>
            </a:r>
            <a:r>
              <a:rPr lang="en-US" sz="1350" b="1" u="sng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350" b="1" u="sng" dirty="0" err="1">
                <a:solidFill>
                  <a:srgbClr val="69112C"/>
                </a:solidFill>
                <a:latin typeface="Guardi LT Roman"/>
              </a:rPr>
              <a:t>Analyse</a:t>
            </a:r>
            <a:endParaRPr lang="en-US" sz="619" u="sng" dirty="0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295436" y="5149893"/>
            <a:ext cx="2221706" cy="20002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n-US" sz="1350" b="1" u="sng" dirty="0">
                <a:solidFill>
                  <a:srgbClr val="69112C"/>
                </a:solidFill>
                <a:latin typeface="Guardi LT Roman"/>
              </a:rPr>
              <a:t>Projekt-Pipeline</a:t>
            </a:r>
            <a:endParaRPr lang="en-US" sz="619" u="sng" dirty="0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92919" y="4357688"/>
            <a:ext cx="2221706" cy="407194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r">
              <a:lnSpc>
                <a:spcPct val="120000"/>
              </a:lnSpc>
              <a:defRPr/>
            </a:pPr>
            <a:r>
              <a:rPr lang="en-US" sz="1350" b="1" u="sng" dirty="0">
                <a:solidFill>
                  <a:srgbClr val="69112C"/>
                </a:solidFill>
                <a:latin typeface="Guardi LT Roman"/>
              </a:rPr>
              <a:t>Roadmap-</a:t>
            </a:r>
            <a:r>
              <a:rPr lang="en-US" sz="1350" b="1" u="sng" dirty="0" err="1">
                <a:solidFill>
                  <a:srgbClr val="69112C"/>
                </a:solidFill>
                <a:latin typeface="Guardi LT Roman"/>
              </a:rPr>
              <a:t>Entwicklung</a:t>
            </a:r>
            <a:endParaRPr lang="en-US" sz="619" u="sng" dirty="0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34257" y="2622556"/>
            <a:ext cx="2221706" cy="85725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r">
              <a:lnSpc>
                <a:spcPct val="150000"/>
              </a:lnSpc>
              <a:defRPr/>
            </a:pPr>
            <a:r>
              <a:rPr lang="en-US" sz="1200" b="1" dirty="0">
                <a:solidFill>
                  <a:srgbClr val="69112C"/>
                </a:solidFill>
                <a:latin typeface="Guardi LT Roman"/>
              </a:rPr>
              <a:t>Mapping von </a:t>
            </a:r>
            <a:r>
              <a:rPr lang="en-US" sz="1200" b="1" dirty="0" err="1">
                <a:solidFill>
                  <a:srgbClr val="69112C"/>
                </a:solidFill>
                <a:latin typeface="Guardi LT Roman"/>
              </a:rPr>
              <a:t>Investoren</a:t>
            </a:r>
            <a:r>
              <a:rPr lang="en-US" sz="1200" b="1" dirty="0">
                <a:solidFill>
                  <a:srgbClr val="69112C"/>
                </a:solidFill>
                <a:latin typeface="Guardi LT Roman"/>
              </a:rPr>
              <a:t>, KMUs, </a:t>
            </a:r>
            <a:r>
              <a:rPr lang="en-US" sz="1200" b="1" dirty="0" err="1">
                <a:solidFill>
                  <a:srgbClr val="69112C"/>
                </a:solidFill>
                <a:latin typeface="Guardi LT Roman"/>
              </a:rPr>
              <a:t>Bürgergruppen</a:t>
            </a:r>
            <a:r>
              <a:rPr lang="en-US" sz="1200" b="1" dirty="0">
                <a:solidFill>
                  <a:srgbClr val="69112C"/>
                </a:solidFill>
                <a:latin typeface="Guardi LT Roman"/>
              </a:rPr>
              <a:t>. </a:t>
            </a:r>
            <a:r>
              <a:rPr lang="en-US" sz="1200" b="1" dirty="0" err="1">
                <a:solidFill>
                  <a:srgbClr val="69112C"/>
                </a:solidFill>
                <a:latin typeface="Guardi LT Roman"/>
              </a:rPr>
              <a:t>Identifikation</a:t>
            </a:r>
            <a:r>
              <a:rPr lang="en-US" sz="1200" b="1" dirty="0">
                <a:solidFill>
                  <a:srgbClr val="69112C"/>
                </a:solidFill>
                <a:latin typeface="Guardi LT Roman"/>
              </a:rPr>
              <a:t> von Champions und </a:t>
            </a:r>
            <a:r>
              <a:rPr lang="en-US" sz="1200" b="1" dirty="0" err="1">
                <a:solidFill>
                  <a:srgbClr val="69112C"/>
                </a:solidFill>
                <a:latin typeface="Guardi LT Roman"/>
              </a:rPr>
              <a:t>Ankermitgliedern</a:t>
            </a:r>
            <a:r>
              <a:rPr lang="en-US" sz="1200" b="1" dirty="0">
                <a:solidFill>
                  <a:srgbClr val="69112C"/>
                </a:solidFill>
                <a:latin typeface="Guardi LT Roman"/>
              </a:rPr>
              <a:t>.</a:t>
            </a:r>
            <a:endParaRPr lang="en-US" sz="1000" dirty="0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929312" y="2397678"/>
            <a:ext cx="2921794" cy="685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1200" b="1" dirty="0">
                <a:solidFill>
                  <a:srgbClr val="69112C"/>
                </a:solidFill>
                <a:latin typeface="Guardi LT Roman"/>
              </a:rPr>
              <a:t>Zwei </a:t>
            </a:r>
            <a:r>
              <a:rPr lang="en-US" sz="1200" b="1" dirty="0" err="1">
                <a:solidFill>
                  <a:srgbClr val="69112C"/>
                </a:solidFill>
                <a:latin typeface="Guardi LT Roman"/>
              </a:rPr>
              <a:t>Netzwerk</a:t>
            </a:r>
            <a:r>
              <a:rPr lang="en-US" sz="1200" b="1" dirty="0">
                <a:solidFill>
                  <a:srgbClr val="69112C"/>
                </a:solidFill>
                <a:latin typeface="Guardi LT Roman"/>
              </a:rPr>
              <a:t>-Workshops (DE/PL) </a:t>
            </a:r>
            <a:r>
              <a:rPr lang="en-US" sz="1200" b="1" dirty="0" err="1">
                <a:solidFill>
                  <a:srgbClr val="69112C"/>
                </a:solidFill>
                <a:latin typeface="Guardi LT Roman"/>
              </a:rPr>
              <a:t>mit</a:t>
            </a:r>
            <a:r>
              <a:rPr lang="en-US" sz="1200" b="1" dirty="0">
                <a:solidFill>
                  <a:srgbClr val="69112C"/>
                </a:solidFill>
                <a:latin typeface="Guardi LT Roman"/>
              </a:rPr>
              <a:t> Live-</a:t>
            </a:r>
            <a:r>
              <a:rPr lang="en-US" sz="1200" b="1" dirty="0" err="1">
                <a:solidFill>
                  <a:srgbClr val="69112C"/>
                </a:solidFill>
                <a:latin typeface="Guardi LT Roman"/>
              </a:rPr>
              <a:t>Dolmetschen</a:t>
            </a:r>
            <a:r>
              <a:rPr lang="en-US" sz="1200" b="1" dirty="0">
                <a:solidFill>
                  <a:srgbClr val="69112C"/>
                </a:solidFill>
                <a:latin typeface="Guardi LT Roman"/>
              </a:rPr>
              <a:t>. </a:t>
            </a:r>
            <a:r>
              <a:rPr lang="en-US" sz="1200" b="1" dirty="0" err="1">
                <a:solidFill>
                  <a:srgbClr val="69112C"/>
                </a:solidFill>
                <a:latin typeface="Guardi LT Roman"/>
              </a:rPr>
              <a:t>Gemeinsames</a:t>
            </a:r>
            <a:r>
              <a:rPr lang="en-US" sz="12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200" b="1" dirty="0" err="1">
                <a:solidFill>
                  <a:srgbClr val="69112C"/>
                </a:solidFill>
                <a:latin typeface="Guardi LT Roman"/>
              </a:rPr>
              <a:t>Verständnis</a:t>
            </a:r>
            <a:r>
              <a:rPr lang="en-US" sz="1200" b="1" dirty="0">
                <a:solidFill>
                  <a:srgbClr val="69112C"/>
                </a:solidFill>
                <a:latin typeface="Guardi LT Roman"/>
              </a:rPr>
              <a:t> von CBEC-</a:t>
            </a:r>
            <a:r>
              <a:rPr lang="en-US" sz="1200" b="1" dirty="0" err="1">
                <a:solidFill>
                  <a:srgbClr val="69112C"/>
                </a:solidFill>
                <a:latin typeface="Guardi LT Roman"/>
              </a:rPr>
              <a:t>Modellen</a:t>
            </a:r>
            <a:r>
              <a:rPr lang="en-US" sz="12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200" b="1" dirty="0" err="1">
                <a:solidFill>
                  <a:srgbClr val="69112C"/>
                </a:solidFill>
                <a:latin typeface="Guardi LT Roman"/>
              </a:rPr>
              <a:t>entwickeln</a:t>
            </a:r>
            <a:r>
              <a:rPr lang="en-US" sz="1200" b="1" dirty="0">
                <a:solidFill>
                  <a:srgbClr val="69112C"/>
                </a:solidFill>
                <a:latin typeface="Guardi LT Roman"/>
              </a:rPr>
              <a:t>.</a:t>
            </a:r>
            <a:r>
              <a:rPr lang="pl-PL" sz="1200" b="1" dirty="0">
                <a:solidFill>
                  <a:srgbClr val="69112C"/>
                </a:solidFill>
                <a:latin typeface="Guardi LT Roman"/>
              </a:rPr>
              <a:t> </a:t>
            </a:r>
            <a:endParaRPr lang="en-US" sz="1000" dirty="0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900737" y="3788073"/>
            <a:ext cx="2705701" cy="85725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1200" b="1" dirty="0" err="1">
                <a:solidFill>
                  <a:srgbClr val="69112C"/>
                </a:solidFill>
                <a:latin typeface="Guardi LT Roman"/>
              </a:rPr>
              <a:t>Machbarkeitsstudie</a:t>
            </a:r>
            <a:r>
              <a:rPr lang="en-US" sz="12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200" b="1" dirty="0" err="1">
                <a:solidFill>
                  <a:srgbClr val="69112C"/>
                </a:solidFill>
                <a:latin typeface="Guardi LT Roman"/>
              </a:rPr>
              <a:t>zu</a:t>
            </a:r>
            <a:r>
              <a:rPr lang="en-US" sz="12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200" b="1" dirty="0" err="1">
                <a:solidFill>
                  <a:srgbClr val="69112C"/>
                </a:solidFill>
                <a:latin typeface="Guardi LT Roman"/>
              </a:rPr>
              <a:t>geeigneten</a:t>
            </a:r>
            <a:r>
              <a:rPr lang="en-US" sz="12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200" b="1" dirty="0" err="1">
                <a:solidFill>
                  <a:srgbClr val="69112C"/>
                </a:solidFill>
                <a:latin typeface="Guardi LT Roman"/>
              </a:rPr>
              <a:t>Rechtsformen</a:t>
            </a:r>
            <a:r>
              <a:rPr lang="en-US" sz="1200" b="1" dirty="0">
                <a:solidFill>
                  <a:srgbClr val="69112C"/>
                </a:solidFill>
                <a:latin typeface="Guardi LT Roman"/>
              </a:rPr>
              <a:t>. Compliance </a:t>
            </a:r>
            <a:r>
              <a:rPr lang="en-US" sz="1200" b="1" dirty="0" err="1">
                <a:solidFill>
                  <a:srgbClr val="69112C"/>
                </a:solidFill>
                <a:latin typeface="Guardi LT Roman"/>
              </a:rPr>
              <a:t>mit</a:t>
            </a:r>
            <a:r>
              <a:rPr lang="en-US" sz="1200" b="1" dirty="0">
                <a:solidFill>
                  <a:srgbClr val="69112C"/>
                </a:solidFill>
                <a:latin typeface="Guardi LT Roman"/>
              </a:rPr>
              <a:t> RED II/III und </a:t>
            </a:r>
            <a:r>
              <a:rPr lang="en-US" sz="1200" b="1" dirty="0" err="1">
                <a:solidFill>
                  <a:srgbClr val="69112C"/>
                </a:solidFill>
                <a:latin typeface="Guardi LT Roman"/>
              </a:rPr>
              <a:t>nationalen</a:t>
            </a:r>
            <a:r>
              <a:rPr lang="en-US" sz="12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200" b="1" dirty="0" err="1">
                <a:solidFill>
                  <a:srgbClr val="69112C"/>
                </a:solidFill>
                <a:latin typeface="Guardi LT Roman"/>
              </a:rPr>
              <a:t>Umsetzungen</a:t>
            </a:r>
            <a:r>
              <a:rPr lang="en-US" sz="1200" b="1" dirty="0">
                <a:solidFill>
                  <a:srgbClr val="69112C"/>
                </a:solidFill>
                <a:latin typeface="Guardi LT Roman"/>
              </a:rPr>
              <a:t> in DE/PL.</a:t>
            </a:r>
            <a:endParaRPr lang="en-US" sz="1000" dirty="0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795371" y="5420702"/>
            <a:ext cx="2714626" cy="1028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1200" b="1" dirty="0" err="1">
                <a:solidFill>
                  <a:srgbClr val="69112C"/>
                </a:solidFill>
                <a:latin typeface="Guardi LT Roman"/>
              </a:rPr>
              <a:t>Identifikation</a:t>
            </a:r>
            <a:r>
              <a:rPr lang="en-US" sz="12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200" b="1" dirty="0" err="1">
                <a:solidFill>
                  <a:srgbClr val="69112C"/>
                </a:solidFill>
                <a:latin typeface="Guardi LT Roman"/>
              </a:rPr>
              <a:t>investierbarer</a:t>
            </a:r>
            <a:r>
              <a:rPr lang="en-US" sz="12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200" b="1" dirty="0" err="1">
                <a:solidFill>
                  <a:srgbClr val="69112C"/>
                </a:solidFill>
                <a:latin typeface="Guardi LT Roman"/>
              </a:rPr>
              <a:t>Projekte</a:t>
            </a:r>
            <a:r>
              <a:rPr lang="en-US" sz="1200" b="1" dirty="0">
                <a:solidFill>
                  <a:srgbClr val="69112C"/>
                </a:solidFill>
                <a:latin typeface="Guardi LT Roman"/>
              </a:rPr>
              <a:t>. </a:t>
            </a:r>
            <a:r>
              <a:rPr lang="en-US" sz="1200" b="1" dirty="0" err="1">
                <a:solidFill>
                  <a:srgbClr val="69112C"/>
                </a:solidFill>
                <a:latin typeface="Guardi LT Roman"/>
              </a:rPr>
              <a:t>Standorte</a:t>
            </a:r>
            <a:r>
              <a:rPr lang="en-US" sz="1200" b="1" dirty="0">
                <a:solidFill>
                  <a:srgbClr val="69112C"/>
                </a:solidFill>
                <a:latin typeface="Guardi LT Roman"/>
              </a:rPr>
              <a:t>, </a:t>
            </a:r>
            <a:r>
              <a:rPr lang="en-US" sz="1200" b="1" dirty="0" err="1">
                <a:solidFill>
                  <a:srgbClr val="69112C"/>
                </a:solidFill>
                <a:latin typeface="Guardi LT Roman"/>
              </a:rPr>
              <a:t>Finanzierungsquellen</a:t>
            </a:r>
            <a:r>
              <a:rPr lang="en-US" sz="1200" b="1" dirty="0">
                <a:solidFill>
                  <a:srgbClr val="69112C"/>
                </a:solidFill>
                <a:latin typeface="Guardi LT Roman"/>
              </a:rPr>
              <a:t>, </a:t>
            </a:r>
            <a:r>
              <a:rPr lang="en-US" sz="1200" b="1" dirty="0" err="1">
                <a:solidFill>
                  <a:srgbClr val="69112C"/>
                </a:solidFill>
                <a:latin typeface="Guardi LT Roman"/>
              </a:rPr>
              <a:t>Genehmigungswege</a:t>
            </a:r>
            <a:r>
              <a:rPr lang="en-US" sz="1200" b="1" dirty="0">
                <a:solidFill>
                  <a:srgbClr val="69112C"/>
                </a:solidFill>
                <a:latin typeface="Guardi LT Roman"/>
              </a:rPr>
              <a:t>. </a:t>
            </a:r>
            <a:r>
              <a:rPr lang="en-US" sz="1200" b="1" dirty="0" err="1">
                <a:solidFill>
                  <a:srgbClr val="69112C"/>
                </a:solidFill>
                <a:latin typeface="Guardi LT Roman"/>
              </a:rPr>
              <a:t>Netzintegration</a:t>
            </a:r>
            <a:r>
              <a:rPr lang="en-US" sz="12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200" b="1" dirty="0" err="1">
                <a:solidFill>
                  <a:srgbClr val="69112C"/>
                </a:solidFill>
                <a:latin typeface="Guardi LT Roman"/>
              </a:rPr>
              <a:t>berücksichtigen</a:t>
            </a:r>
            <a:r>
              <a:rPr lang="en-US" sz="1200" b="1" dirty="0">
                <a:solidFill>
                  <a:srgbClr val="69112C"/>
                </a:solidFill>
                <a:latin typeface="Guardi LT Roman"/>
              </a:rPr>
              <a:t>.</a:t>
            </a:r>
            <a:endParaRPr lang="en-US" sz="1000" dirty="0">
              <a:solidFill>
                <a:srgbClr val="69112C"/>
              </a:solidFill>
              <a:latin typeface="Guardi LT Roman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92919" y="4659982"/>
            <a:ext cx="2221706" cy="85725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algn="r">
              <a:lnSpc>
                <a:spcPct val="150000"/>
              </a:lnSpc>
              <a:defRPr/>
            </a:pPr>
            <a:r>
              <a:rPr lang="en-US" sz="1200" b="1" dirty="0" err="1">
                <a:solidFill>
                  <a:srgbClr val="69112C"/>
                </a:solidFill>
                <a:latin typeface="Guardi LT Roman"/>
              </a:rPr>
              <a:t>Zeitplan</a:t>
            </a:r>
            <a:r>
              <a:rPr lang="en-US" sz="1200" b="1" dirty="0">
                <a:solidFill>
                  <a:srgbClr val="69112C"/>
                </a:solidFill>
                <a:latin typeface="Guardi LT Roman"/>
              </a:rPr>
              <a:t> für CBEC-</a:t>
            </a:r>
            <a:r>
              <a:rPr lang="en-US" sz="1200" b="1" dirty="0" err="1">
                <a:solidFill>
                  <a:srgbClr val="69112C"/>
                </a:solidFill>
                <a:latin typeface="Guardi LT Roman"/>
              </a:rPr>
              <a:t>Gründung</a:t>
            </a:r>
            <a:r>
              <a:rPr lang="en-US" sz="1200" b="1" dirty="0">
                <a:solidFill>
                  <a:srgbClr val="69112C"/>
                </a:solidFill>
                <a:latin typeface="Guardi LT Roman"/>
              </a:rPr>
              <a:t>. Governance-Charta, </a:t>
            </a:r>
            <a:r>
              <a:rPr lang="en-US" sz="1200" b="1" dirty="0" err="1">
                <a:solidFill>
                  <a:srgbClr val="69112C"/>
                </a:solidFill>
                <a:latin typeface="Guardi LT Roman"/>
              </a:rPr>
              <a:t>MoUs</a:t>
            </a:r>
            <a:r>
              <a:rPr lang="en-US" sz="12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200" b="1" dirty="0" err="1">
                <a:solidFill>
                  <a:srgbClr val="69112C"/>
                </a:solidFill>
                <a:latin typeface="Guardi LT Roman"/>
              </a:rPr>
              <a:t>zwischen</a:t>
            </a:r>
            <a:r>
              <a:rPr lang="en-US" sz="1200" b="1" dirty="0">
                <a:solidFill>
                  <a:srgbClr val="69112C"/>
                </a:solidFill>
                <a:latin typeface="Guardi LT Roman"/>
              </a:rPr>
              <a:t> </a:t>
            </a:r>
            <a:r>
              <a:rPr lang="en-US" sz="1200" b="1" dirty="0" err="1">
                <a:solidFill>
                  <a:srgbClr val="69112C"/>
                </a:solidFill>
                <a:latin typeface="Guardi LT Roman"/>
              </a:rPr>
              <a:t>Partnern</a:t>
            </a:r>
            <a:r>
              <a:rPr lang="en-US" sz="1200" b="1" dirty="0">
                <a:solidFill>
                  <a:srgbClr val="69112C"/>
                </a:solidFill>
                <a:latin typeface="Guardi LT Roman"/>
              </a:rPr>
              <a:t>. </a:t>
            </a:r>
            <a:endParaRPr lang="en-US" sz="1000" dirty="0">
              <a:solidFill>
                <a:srgbClr val="69112C"/>
              </a:solidFill>
              <a:latin typeface="Guardi LT Roman"/>
            </a:endParaR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rcRect t="17000" b="17000"/>
          <a:stretch>
            <a:fillRect/>
          </a:stretch>
        </p:blipFill>
        <p:spPr>
          <a:xfrm>
            <a:off x="3707606" y="3281238"/>
            <a:ext cx="171450" cy="1143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5"/>
          <a:srcRect t="17000" b="17000"/>
          <a:stretch>
            <a:fillRect/>
          </a:stretch>
        </p:blipFill>
        <p:spPr>
          <a:xfrm>
            <a:off x="4772025" y="2836069"/>
            <a:ext cx="171450" cy="1143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/>
          <a:srcRect t="17000" b="17000"/>
          <a:stretch>
            <a:fillRect/>
          </a:stretch>
        </p:blipFill>
        <p:spPr>
          <a:xfrm>
            <a:off x="5429250" y="3571875"/>
            <a:ext cx="171450" cy="1143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7"/>
          <a:srcRect l="7000" r="7000"/>
          <a:stretch>
            <a:fillRect/>
          </a:stretch>
        </p:blipFill>
        <p:spPr>
          <a:xfrm>
            <a:off x="4807744" y="4300538"/>
            <a:ext cx="100013" cy="1143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/>
          <a:srcRect t="14000" b="14000"/>
          <a:stretch>
            <a:fillRect/>
          </a:stretch>
        </p:blipFill>
        <p:spPr>
          <a:xfrm>
            <a:off x="3721894" y="4188494"/>
            <a:ext cx="157163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84357"/>
      </p:ext>
    </p:extLst>
  </p:cSld>
  <p:clrMapOvr>
    <a:masterClrMapping/>
  </p:clrMapOvr>
</p:sld>
</file>

<file path=ppt/theme/theme1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75000"/>
            <a:alpha val="59000"/>
          </a:schemeClr>
        </a:solidFill>
        <a:ln w="22225">
          <a:solidFill>
            <a:srgbClr val="96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ee33273-d2ea-457c-baa9-ba9e1dcd931c">
      <Terms xmlns="http://schemas.microsoft.com/office/infopath/2007/PartnerControls"/>
    </lcf76f155ced4ddcb4097134ff3c332f>
    <TaxCatchAll xmlns="000c9005-3f61-44f5-b7f2-fb46126b769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D6175074B34F7448FF7C63FEDEB611D" ma:contentTypeVersion="17" ma:contentTypeDescription="Ein neues Dokument erstellen." ma:contentTypeScope="" ma:versionID="b64f1465c89ab18d4e311c14d0c661ce">
  <xsd:schema xmlns:xsd="http://www.w3.org/2001/XMLSchema" xmlns:xs="http://www.w3.org/2001/XMLSchema" xmlns:p="http://schemas.microsoft.com/office/2006/metadata/properties" xmlns:ns2="9ee33273-d2ea-457c-baa9-ba9e1dcd931c" xmlns:ns3="000c9005-3f61-44f5-b7f2-fb46126b7690" targetNamespace="http://schemas.microsoft.com/office/2006/metadata/properties" ma:root="true" ma:fieldsID="20ead0af0e0d69444ee17fc97e2abf77" ns2:_="" ns3:_="">
    <xsd:import namespace="9ee33273-d2ea-457c-baa9-ba9e1dcd931c"/>
    <xsd:import namespace="000c9005-3f61-44f5-b7f2-fb46126b76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33273-d2ea-457c-baa9-ba9e1dcd93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eec5dd85-a86e-4f0b-b789-cd95bdd743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0c9005-3f61-44f5-b7f2-fb46126b769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57f2d72-d041-4e8b-8155-ddb21bc40dbb}" ma:internalName="TaxCatchAll" ma:showField="CatchAllData" ma:web="000c9005-3f61-44f5-b7f2-fb46126b76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0A9A1C-DDDD-4B5B-A960-F6FCDE82DA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CA0A8A-2A9E-4384-88C1-15EF1DF7D2BF}">
  <ds:schemaRefs>
    <ds:schemaRef ds:uri="http://schemas.microsoft.com/office/2006/metadata/properties"/>
    <ds:schemaRef ds:uri="http://schemas.microsoft.com/office/infopath/2007/PartnerControls"/>
    <ds:schemaRef ds:uri="61a70926-e8bd-4d8f-99d4-567fab172e4d"/>
  </ds:schemaRefs>
</ds:datastoreItem>
</file>

<file path=customXml/itemProps3.xml><?xml version="1.0" encoding="utf-8"?>
<ds:datastoreItem xmlns:ds="http://schemas.openxmlformats.org/officeDocument/2006/customXml" ds:itemID="{16B08FA3-9818-4A85-8981-59889EDDC43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670</Words>
  <Application>Microsoft Office PowerPoint</Application>
  <PresentationFormat>Pokaz na ekranie (4:3)</PresentationFormat>
  <Paragraphs>97</Paragraphs>
  <Slides>12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6</vt:i4>
      </vt:variant>
      <vt:variant>
        <vt:lpstr>Tytuły slajdów</vt:lpstr>
      </vt:variant>
      <vt:variant>
        <vt:i4>12</vt:i4>
      </vt:variant>
    </vt:vector>
  </HeadingPairs>
  <TitlesOfParts>
    <vt:vector size="23" baseType="lpstr">
      <vt:lpstr>"Yeseva One"</vt:lpstr>
      <vt:lpstr>Arial</vt:lpstr>
      <vt:lpstr>Calibri</vt:lpstr>
      <vt:lpstr>Guardi LT Roman</vt:lpstr>
      <vt:lpstr>OfficinaSansBookITC</vt:lpstr>
      <vt:lpstr>1_Benutzerdefiniertes Design</vt:lpstr>
      <vt:lpstr>Benutzerdefiniertes Design</vt:lpstr>
      <vt:lpstr>2_Benutzerdefiniertes Design</vt:lpstr>
      <vt:lpstr>3_Benutzerdefiniertes Design</vt:lpstr>
      <vt:lpstr>4_Benutzerdefiniertes Design</vt:lpstr>
      <vt:lpstr>5_Benutzerdefiniertes Design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Vielen Dank. </vt:lpstr>
    </vt:vector>
  </TitlesOfParts>
  <Company>Die Partner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molo maionse rnatem reiusan</dc:title>
  <dc:creator>Nicolas  Boutin</dc:creator>
  <cp:lastModifiedBy>MJ</cp:lastModifiedBy>
  <cp:revision>1805</cp:revision>
  <cp:lastPrinted>2023-04-25T07:54:41Z</cp:lastPrinted>
  <dcterms:created xsi:type="dcterms:W3CDTF">2017-12-08T17:24:39Z</dcterms:created>
  <dcterms:modified xsi:type="dcterms:W3CDTF">2026-04-23T09:31:42Z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0x0101008D6175074B34F7448FF7C63FEDEB611D</vt:lpwstr>
  </property>
  <property fmtid="{D5CDD505-2E9C-101B-9397-08002B2CF9AE}" pid="3" name="MediaServiceImageTags">
    <vt:lpwstr/>
  </property>
</Properties>
</file>